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5" r:id="rId2"/>
  </p:sldMasterIdLst>
  <p:notesMasterIdLst>
    <p:notesMasterId r:id="rId22"/>
  </p:notesMasterIdLst>
  <p:sldIdLst>
    <p:sldId id="293" r:id="rId3"/>
    <p:sldId id="279" r:id="rId4"/>
    <p:sldId id="257" r:id="rId5"/>
    <p:sldId id="267" r:id="rId6"/>
    <p:sldId id="277" r:id="rId7"/>
    <p:sldId id="315" r:id="rId8"/>
    <p:sldId id="316" r:id="rId9"/>
    <p:sldId id="317" r:id="rId10"/>
    <p:sldId id="319" r:id="rId11"/>
    <p:sldId id="301" r:id="rId12"/>
    <p:sldId id="281" r:id="rId13"/>
    <p:sldId id="297" r:id="rId14"/>
    <p:sldId id="303" r:id="rId15"/>
    <p:sldId id="304" r:id="rId16"/>
    <p:sldId id="305" r:id="rId17"/>
    <p:sldId id="306" r:id="rId18"/>
    <p:sldId id="307" r:id="rId19"/>
    <p:sldId id="320" r:id="rId20"/>
    <p:sldId id="312" r:id="rId21"/>
  </p:sldIdLst>
  <p:sldSz cx="10693400" cy="7556500"/>
  <p:notesSz cx="9928225" cy="67976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6" userDrawn="1">
          <p15:clr>
            <a:srgbClr val="A4A3A4"/>
          </p15:clr>
        </p15:guide>
        <p15:guide id="2"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illard Joëlle" initials="GJ"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AD5A"/>
    <a:srgbClr val="16871F"/>
    <a:srgbClr val="2414F4"/>
    <a:srgbClr val="B442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05"/>
    <p:restoredTop sz="75441" autoAdjust="0"/>
  </p:normalViewPr>
  <p:slideViewPr>
    <p:cSldViewPr>
      <p:cViewPr varScale="1">
        <p:scale>
          <a:sx n="59" d="100"/>
          <a:sy n="59" d="100"/>
        </p:scale>
        <p:origin x="1454" y="58"/>
      </p:cViewPr>
      <p:guideLst>
        <p:guide orient="horz" pos="796"/>
        <p:guide pos="3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5622925" y="0"/>
            <a:ext cx="4303713" cy="341313"/>
          </a:xfrm>
          <a:prstGeom prst="rect">
            <a:avLst/>
          </a:prstGeom>
        </p:spPr>
        <p:txBody>
          <a:bodyPr vert="horz" lIns="91440" tIns="45720" rIns="91440" bIns="45720" rtlCol="0"/>
          <a:lstStyle>
            <a:lvl1pPr algn="r">
              <a:defRPr sz="1200"/>
            </a:lvl1pPr>
          </a:lstStyle>
          <a:p>
            <a:fld id="{15E31D87-5C8D-4D5D-8980-246F21FBBB93}" type="datetimeFigureOut">
              <a:rPr lang="fr-CH" smtClean="0"/>
              <a:t>27.10.2022</a:t>
            </a:fld>
            <a:endParaRPr lang="fr-CH"/>
          </a:p>
        </p:txBody>
      </p:sp>
      <p:sp>
        <p:nvSpPr>
          <p:cNvPr id="4" name="Espace réservé de l'image des diapositives 3"/>
          <p:cNvSpPr>
            <a:spLocks noGrp="1" noRot="1" noChangeAspect="1"/>
          </p:cNvSpPr>
          <p:nvPr>
            <p:ph type="sldImg" idx="2"/>
          </p:nvPr>
        </p:nvSpPr>
        <p:spPr>
          <a:xfrm>
            <a:off x="3341688" y="849313"/>
            <a:ext cx="3244850" cy="2293937"/>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notes 4"/>
          <p:cNvSpPr>
            <a:spLocks noGrp="1"/>
          </p:cNvSpPr>
          <p:nvPr>
            <p:ph type="body" sz="quarter" idx="3"/>
          </p:nvPr>
        </p:nvSpPr>
        <p:spPr>
          <a:xfrm>
            <a:off x="992188" y="3271838"/>
            <a:ext cx="7943850" cy="2676525"/>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5622925" y="6456363"/>
            <a:ext cx="4303713" cy="341312"/>
          </a:xfrm>
          <a:prstGeom prst="rect">
            <a:avLst/>
          </a:prstGeom>
        </p:spPr>
        <p:txBody>
          <a:bodyPr vert="horz" lIns="91440" tIns="45720" rIns="91440" bIns="45720" rtlCol="0" anchor="b"/>
          <a:lstStyle>
            <a:lvl1pPr algn="r">
              <a:defRPr sz="1200"/>
            </a:lvl1pPr>
          </a:lstStyle>
          <a:p>
            <a:fld id="{7EC7AD4D-7D4E-420E-991B-AEFB60EB59DC}" type="slidenum">
              <a:rPr lang="fr-CH" smtClean="0"/>
              <a:t>‹N°›</a:t>
            </a:fld>
            <a:endParaRPr lang="fr-CH"/>
          </a:p>
        </p:txBody>
      </p:sp>
    </p:spTree>
    <p:extLst>
      <p:ext uri="{BB962C8B-B14F-4D97-AF65-F5344CB8AC3E}">
        <p14:creationId xmlns:p14="http://schemas.microsoft.com/office/powerpoint/2010/main" val="3357069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sz="1200" i="1" dirty="0">
                <a:solidFill>
                  <a:schemeClr val="tx2"/>
                </a:solidFill>
              </a:rPr>
              <a:t>Un peu d’histoire:</a:t>
            </a:r>
          </a:p>
          <a:p>
            <a:endParaRPr lang="fr-CH" sz="1200" i="1" dirty="0">
              <a:solidFill>
                <a:schemeClr val="tx2"/>
              </a:solidFill>
            </a:endParaRPr>
          </a:p>
          <a:p>
            <a:r>
              <a:rPr lang="fr-CH" sz="1200" b="1" dirty="0"/>
              <a:t>Dès l’Ancien régime</a:t>
            </a:r>
            <a:r>
              <a:rPr lang="fr-CH" sz="1200" dirty="0"/>
              <a:t> (1536 – 1798), la commune est dotée d’un seul pouvoir qui cumule de multiples fonctions (administration des propriétés communales et de leurs revenus, police, etc.). Elle est composée de bourgeois qui forment une oligarchie régnant sans partage (dans les limites des compétences octroyées).</a:t>
            </a:r>
          </a:p>
          <a:p>
            <a:endParaRPr lang="fr-CH" sz="1200" i="1" dirty="0">
              <a:solidFill>
                <a:schemeClr val="tx2"/>
              </a:solidFill>
            </a:endParaRPr>
          </a:p>
          <a:p>
            <a:r>
              <a:rPr lang="fr-CH" sz="1200" b="1" dirty="0"/>
              <a:t>Avec la Première Constitution </a:t>
            </a:r>
            <a:r>
              <a:rPr lang="fr-CH" sz="1200" dirty="0"/>
              <a:t>(1803) il existe une seule autorité administrative soit la Municipalité élue par l’Assemblée électorale. Compétences: police, perception et répartition de l’impôt, administration des biens de la commune, administration générale. Soumise au seul contrôle cantonal. </a:t>
            </a:r>
          </a:p>
          <a:p>
            <a:endParaRPr lang="fr-CH" sz="1200" i="1" dirty="0">
              <a:solidFill>
                <a:schemeClr val="tx2"/>
              </a:solidFill>
            </a:endParaRPr>
          </a:p>
          <a:p>
            <a:r>
              <a:rPr lang="fr-CH" sz="1200" b="1" dirty="0"/>
              <a:t>La deuxième  Constitution </a:t>
            </a:r>
            <a:r>
              <a:rPr lang="fr-CH" sz="1200" dirty="0"/>
              <a:t>(1814) marque l’apparition de  l’Assemblée de commune (≤ 500 habitants) ou du conseil communal (&gt; 500 habitants). A noter que le Syndique préside le conseil dont il est membre. Les compétences du conseil sont le budget, la gestion, les comptes, l’aliénation et acquisitions d’immeubles, emprunts, procès et octroi de la bourgeoisie</a:t>
            </a:r>
          </a:p>
          <a:p>
            <a:endParaRPr lang="fr-CH" sz="1200" i="1" dirty="0">
              <a:solidFill>
                <a:schemeClr val="tx2"/>
              </a:solidFill>
            </a:endParaRPr>
          </a:p>
          <a:p>
            <a:r>
              <a:rPr lang="fr-CH" sz="1200" dirty="0"/>
              <a:t>A noter que ce n’est qu’à partir de 1885 que les membres du conseil jouissent du </a:t>
            </a:r>
            <a:r>
              <a:rPr lang="fr-CH" sz="1200" b="1" dirty="0"/>
              <a:t>droit d’initiative</a:t>
            </a:r>
            <a:r>
              <a:rPr lang="fr-CH" sz="1200" dirty="0"/>
              <a:t>.</a:t>
            </a:r>
            <a:endParaRPr lang="fr-CH" sz="1200" i="1" dirty="0">
              <a:solidFill>
                <a:schemeClr val="tx2"/>
              </a:solidFill>
            </a:endParaRPr>
          </a:p>
          <a:p>
            <a:endParaRPr lang="fr-CH" dirty="0"/>
          </a:p>
        </p:txBody>
      </p:sp>
      <p:sp>
        <p:nvSpPr>
          <p:cNvPr id="4" name="Espace réservé du numéro de diapositive 3"/>
          <p:cNvSpPr>
            <a:spLocks noGrp="1"/>
          </p:cNvSpPr>
          <p:nvPr>
            <p:ph type="sldNum" sz="quarter" idx="5"/>
          </p:nvPr>
        </p:nvSpPr>
        <p:spPr/>
        <p:txBody>
          <a:bodyPr/>
          <a:lstStyle/>
          <a:p>
            <a:fld id="{7EC7AD4D-7D4E-420E-991B-AEFB60EB59DC}" type="slidenum">
              <a:rPr lang="fr-CH" smtClean="0"/>
              <a:t>4</a:t>
            </a:fld>
            <a:endParaRPr lang="fr-CH"/>
          </a:p>
        </p:txBody>
      </p:sp>
    </p:spTree>
    <p:extLst>
      <p:ext uri="{BB962C8B-B14F-4D97-AF65-F5344CB8AC3E}">
        <p14:creationId xmlns:p14="http://schemas.microsoft.com/office/powerpoint/2010/main" val="1899884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sz="1200" i="1" dirty="0">
                <a:solidFill>
                  <a:schemeClr val="tx2"/>
                </a:solidFill>
              </a:rPr>
              <a:t>La muni a toutes les compétences communales, à l'exception de celles attribuées par la Constitution ou la loi à l'autorité délibérante</a:t>
            </a:r>
          </a:p>
          <a:p>
            <a:endParaRPr lang="fr-CH" sz="1200" i="1" dirty="0">
              <a:solidFill>
                <a:schemeClr val="tx2"/>
              </a:solidFill>
            </a:endParaRPr>
          </a:p>
          <a:p>
            <a:endParaRPr lang="fr-CH" dirty="0"/>
          </a:p>
        </p:txBody>
      </p:sp>
      <p:sp>
        <p:nvSpPr>
          <p:cNvPr id="4" name="Espace réservé du numéro de diapositive 3"/>
          <p:cNvSpPr>
            <a:spLocks noGrp="1"/>
          </p:cNvSpPr>
          <p:nvPr>
            <p:ph type="sldNum" sz="quarter" idx="5"/>
          </p:nvPr>
        </p:nvSpPr>
        <p:spPr/>
        <p:txBody>
          <a:bodyPr/>
          <a:lstStyle/>
          <a:p>
            <a:fld id="{7EC7AD4D-7D4E-420E-991B-AEFB60EB59DC}" type="slidenum">
              <a:rPr lang="fr-CH" smtClean="0"/>
              <a:t>5</a:t>
            </a:fld>
            <a:endParaRPr lang="fr-CH"/>
          </a:p>
        </p:txBody>
      </p:sp>
    </p:spTree>
    <p:extLst>
      <p:ext uri="{BB962C8B-B14F-4D97-AF65-F5344CB8AC3E}">
        <p14:creationId xmlns:p14="http://schemas.microsoft.com/office/powerpoint/2010/main" val="220692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kern="1200" dirty="0">
                <a:solidFill>
                  <a:schemeClr val="tx1"/>
                </a:solidFill>
                <a:effectLst/>
                <a:latin typeface="+mn-lt"/>
                <a:ea typeface="+mn-ea"/>
                <a:cs typeface="+mn-cs"/>
              </a:rPr>
              <a:t>le Conseil général/communal n'a pas rang d'autorité suprême et n'exerce pas la haute surveillance sur l’Exécutif. Celle-ci est en effet exercée par le Canton. Mais le Conseil adopte le budget et contrôle la gestion, de sorte qu'implicitement il exerce une forme de surveillance.</a:t>
            </a:r>
            <a:endParaRPr lang="fr-CH" dirty="0"/>
          </a:p>
        </p:txBody>
      </p:sp>
      <p:sp>
        <p:nvSpPr>
          <p:cNvPr id="4" name="Espace réservé du numéro de diapositive 3"/>
          <p:cNvSpPr>
            <a:spLocks noGrp="1"/>
          </p:cNvSpPr>
          <p:nvPr>
            <p:ph type="sldNum" sz="quarter" idx="5"/>
          </p:nvPr>
        </p:nvSpPr>
        <p:spPr/>
        <p:txBody>
          <a:bodyPr/>
          <a:lstStyle/>
          <a:p>
            <a:fld id="{7EC7AD4D-7D4E-420E-991B-AEFB60EB59DC}" type="slidenum">
              <a:rPr lang="fr-CH" smtClean="0"/>
              <a:t>6</a:t>
            </a:fld>
            <a:endParaRPr lang="fr-CH"/>
          </a:p>
        </p:txBody>
      </p:sp>
    </p:spTree>
    <p:extLst>
      <p:ext uri="{BB962C8B-B14F-4D97-AF65-F5344CB8AC3E}">
        <p14:creationId xmlns:p14="http://schemas.microsoft.com/office/powerpoint/2010/main" val="720155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7EC7AD4D-7D4E-420E-991B-AEFB60EB59DC}" type="slidenum">
              <a:rPr lang="fr-CH" smtClean="0"/>
              <a:t>7</a:t>
            </a:fld>
            <a:endParaRPr lang="fr-CH"/>
          </a:p>
        </p:txBody>
      </p:sp>
    </p:spTree>
    <p:extLst>
      <p:ext uri="{BB962C8B-B14F-4D97-AF65-F5344CB8AC3E}">
        <p14:creationId xmlns:p14="http://schemas.microsoft.com/office/powerpoint/2010/main" val="3726285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H" sz="1200" dirty="0"/>
              <a:t>La municipalité peut demander de justifier certaines demande et en cas de désaccord entre les conseillers et la municipalité, le préfet peut être sollicité (bons offices et tranche). </a:t>
            </a:r>
          </a:p>
          <a:p>
            <a:endParaRPr lang="fr-CH" dirty="0"/>
          </a:p>
        </p:txBody>
      </p:sp>
      <p:sp>
        <p:nvSpPr>
          <p:cNvPr id="4" name="Espace réservé du numéro de diapositive 3"/>
          <p:cNvSpPr>
            <a:spLocks noGrp="1"/>
          </p:cNvSpPr>
          <p:nvPr>
            <p:ph type="sldNum" sz="quarter" idx="5"/>
          </p:nvPr>
        </p:nvSpPr>
        <p:spPr/>
        <p:txBody>
          <a:bodyPr/>
          <a:lstStyle/>
          <a:p>
            <a:fld id="{7EC7AD4D-7D4E-420E-991B-AEFB60EB59DC}" type="slidenum">
              <a:rPr lang="fr-CH" smtClean="0"/>
              <a:t>8</a:t>
            </a:fld>
            <a:endParaRPr lang="fr-CH"/>
          </a:p>
        </p:txBody>
      </p:sp>
    </p:spTree>
    <p:extLst>
      <p:ext uri="{BB962C8B-B14F-4D97-AF65-F5344CB8AC3E}">
        <p14:creationId xmlns:p14="http://schemas.microsoft.com/office/powerpoint/2010/main" val="534482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7EC7AD4D-7D4E-420E-991B-AEFB60EB59DC}" type="slidenum">
              <a:rPr lang="fr-CH" smtClean="0"/>
              <a:t>9</a:t>
            </a:fld>
            <a:endParaRPr lang="fr-CH"/>
          </a:p>
        </p:txBody>
      </p:sp>
    </p:spTree>
    <p:extLst>
      <p:ext uri="{BB962C8B-B14F-4D97-AF65-F5344CB8AC3E}">
        <p14:creationId xmlns:p14="http://schemas.microsoft.com/office/powerpoint/2010/main" val="3400905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7EC7AD4D-7D4E-420E-991B-AEFB60EB59DC}" type="slidenum">
              <a:rPr lang="fr-CH" smtClean="0"/>
              <a:t>19</a:t>
            </a:fld>
            <a:endParaRPr lang="fr-CH"/>
          </a:p>
        </p:txBody>
      </p:sp>
    </p:spTree>
    <p:extLst>
      <p:ext uri="{BB962C8B-B14F-4D97-AF65-F5344CB8AC3E}">
        <p14:creationId xmlns:p14="http://schemas.microsoft.com/office/powerpoint/2010/main" val="4088775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position A">
    <p:spTree>
      <p:nvGrpSpPr>
        <p:cNvPr id="1" name=""/>
        <p:cNvGrpSpPr/>
        <p:nvPr/>
      </p:nvGrpSpPr>
      <p:grpSpPr>
        <a:xfrm>
          <a:off x="0" y="0"/>
          <a:ext cx="0" cy="0"/>
          <a:chOff x="0" y="0"/>
          <a:chExt cx="0" cy="0"/>
        </a:xfrm>
      </p:grpSpPr>
      <p:sp>
        <p:nvSpPr>
          <p:cNvPr id="5" name="Titre 1">
            <a:extLst>
              <a:ext uri="{FF2B5EF4-FFF2-40B4-BE49-F238E27FC236}">
                <a16:creationId xmlns="" xmlns:a16="http://schemas.microsoft.com/office/drawing/2014/main" id="{68F1CE0B-FFA6-BA49-B021-914CD890B36C}"/>
              </a:ext>
            </a:extLst>
          </p:cNvPr>
          <p:cNvSpPr>
            <a:spLocks noGrp="1"/>
          </p:cNvSpPr>
          <p:nvPr>
            <p:ph type="title"/>
          </p:nvPr>
        </p:nvSpPr>
        <p:spPr>
          <a:xfrm>
            <a:off x="918669" y="730250"/>
            <a:ext cx="9223375" cy="1460500"/>
          </a:xfrm>
          <a:prstGeom prst="rect">
            <a:avLst/>
          </a:prstGeom>
        </p:spPr>
        <p:txBody>
          <a:bodyPr/>
          <a:lstStyle>
            <a:lvl1pPr>
              <a:defRPr b="1">
                <a:latin typeface="Arial" panose="020B0604020202020204" pitchFamily="34" charset="0"/>
                <a:cs typeface="Arial" panose="020B0604020202020204" pitchFamily="34" charset="0"/>
              </a:defRPr>
            </a:lvl1pPr>
          </a:lstStyle>
          <a:p>
            <a:r>
              <a:rPr lang="fr-FR" dirty="0"/>
              <a:t>Modifiez le style du titre</a:t>
            </a:r>
          </a:p>
        </p:txBody>
      </p:sp>
      <p:sp>
        <p:nvSpPr>
          <p:cNvPr id="6" name="Espace réservé de la date 2">
            <a:extLst>
              <a:ext uri="{FF2B5EF4-FFF2-40B4-BE49-F238E27FC236}">
                <a16:creationId xmlns="" xmlns:a16="http://schemas.microsoft.com/office/drawing/2014/main" id="{81E9A646-0322-CB40-9585-180DCD0EA300}"/>
              </a:ext>
            </a:extLst>
          </p:cNvPr>
          <p:cNvSpPr>
            <a:spLocks noGrp="1"/>
          </p:cNvSpPr>
          <p:nvPr>
            <p:ph type="dt" sz="half" idx="2"/>
          </p:nvPr>
        </p:nvSpPr>
        <p:spPr>
          <a:xfrm>
            <a:off x="918669" y="7148550"/>
            <a:ext cx="2459482" cy="138499"/>
          </a:xfrm>
          <a:prstGeom prst="rect">
            <a:avLst/>
          </a:prstGeom>
        </p:spPr>
        <p:txBody>
          <a:bodyPr lIns="0" tIns="0" rIns="0" bIns="0"/>
          <a:lstStyle>
            <a:lvl1pPr>
              <a:defRPr sz="900">
                <a:solidFill>
                  <a:srgbClr val="9AAD5A"/>
                </a:solidFill>
                <a:latin typeface="Arial" panose="020B0604020202020204" pitchFamily="34" charset="0"/>
                <a:cs typeface="Arial" panose="020B0604020202020204" pitchFamily="34" charset="0"/>
              </a:defRPr>
            </a:lvl1pPr>
          </a:lstStyle>
          <a:p>
            <a:r>
              <a:rPr lang="fr-CH" dirty="0"/>
              <a:t>Présentation du </a:t>
            </a:r>
            <a:fld id="{1D8BD707-D9CF-40AE-B4C6-C98DA3205C09}" type="datetimeFigureOut">
              <a:rPr lang="fr-FR" smtClean="0"/>
              <a:pPr/>
              <a:t>27/10/2022</a:t>
            </a:fld>
            <a:endParaRPr dirty="0"/>
          </a:p>
        </p:txBody>
      </p:sp>
      <p:sp>
        <p:nvSpPr>
          <p:cNvPr id="7" name="Espace réservé du numéro de diapositive 3">
            <a:extLst>
              <a:ext uri="{FF2B5EF4-FFF2-40B4-BE49-F238E27FC236}">
                <a16:creationId xmlns="" xmlns:a16="http://schemas.microsoft.com/office/drawing/2014/main" id="{95AD957F-7626-FA4D-9860-C162C336556B}"/>
              </a:ext>
            </a:extLst>
          </p:cNvPr>
          <p:cNvSpPr>
            <a:spLocks noGrp="1"/>
          </p:cNvSpPr>
          <p:nvPr>
            <p:ph type="sldNum" sz="quarter" idx="4"/>
          </p:nvPr>
        </p:nvSpPr>
        <p:spPr>
          <a:xfrm>
            <a:off x="6489700" y="7148549"/>
            <a:ext cx="2459482" cy="138499"/>
          </a:xfrm>
          <a:prstGeom prst="rect">
            <a:avLst/>
          </a:prstGeom>
        </p:spPr>
        <p:txBody>
          <a:bodyPr lIns="0" tIns="0" rIns="0" bIns="0"/>
          <a:lstStyle>
            <a:lvl1pPr algn="r">
              <a:defRPr lang="fr-CH" sz="900" b="0" i="0" kern="1200" smtClean="0">
                <a:solidFill>
                  <a:srgbClr val="9AAD5A"/>
                </a:solidFill>
                <a:latin typeface="Arial"/>
                <a:ea typeface="+mn-ea"/>
                <a:cs typeface="Arial"/>
              </a:defRPr>
            </a:lvl1pPr>
          </a:lstStyle>
          <a:p>
            <a:fld id="{B6F15528-21DE-4FAA-801E-634DDDAF4B2B}" type="slidenum">
              <a:rPr lang="fr-CH" smtClean="0"/>
              <a:pPr/>
              <a:t>‹N°›</a:t>
            </a:fld>
            <a:endParaRPr lang="fr-CH" dirty="0" err="1"/>
          </a:p>
        </p:txBody>
      </p:sp>
    </p:spTree>
    <p:extLst>
      <p:ext uri="{BB962C8B-B14F-4D97-AF65-F5344CB8AC3E}">
        <p14:creationId xmlns:p14="http://schemas.microsoft.com/office/powerpoint/2010/main" val="1179427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Espace réservé de la date 2">
            <a:extLst>
              <a:ext uri="{FF2B5EF4-FFF2-40B4-BE49-F238E27FC236}">
                <a16:creationId xmlns="" xmlns:a16="http://schemas.microsoft.com/office/drawing/2014/main" id="{218B39A8-D91C-CF44-B302-ADDEF9103302}"/>
              </a:ext>
            </a:extLst>
          </p:cNvPr>
          <p:cNvSpPr>
            <a:spLocks noGrp="1"/>
          </p:cNvSpPr>
          <p:nvPr>
            <p:ph type="dt" sz="half" idx="2"/>
          </p:nvPr>
        </p:nvSpPr>
        <p:spPr>
          <a:xfrm>
            <a:off x="918669" y="7148550"/>
            <a:ext cx="2459482" cy="138499"/>
          </a:xfrm>
          <a:prstGeom prst="rect">
            <a:avLst/>
          </a:prstGeom>
        </p:spPr>
        <p:txBody>
          <a:bodyPr lIns="0" tIns="0" rIns="0" bIns="0"/>
          <a:lstStyle>
            <a:lvl1pPr>
              <a:defRPr sz="900">
                <a:solidFill>
                  <a:srgbClr val="9AAD5A"/>
                </a:solidFill>
                <a:latin typeface="Arial" panose="020B0604020202020204" pitchFamily="34" charset="0"/>
                <a:cs typeface="Arial" panose="020B0604020202020204" pitchFamily="34" charset="0"/>
              </a:defRPr>
            </a:lvl1pPr>
          </a:lstStyle>
          <a:p>
            <a:r>
              <a:rPr lang="fr-CH" dirty="0"/>
              <a:t>Présentation du </a:t>
            </a:r>
            <a:fld id="{1D8BD707-D9CF-40AE-B4C6-C98DA3205C09}" type="datetimeFigureOut">
              <a:rPr lang="fr-FR" smtClean="0"/>
              <a:pPr/>
              <a:t>27/10/2022</a:t>
            </a:fld>
            <a:endParaRPr dirty="0"/>
          </a:p>
        </p:txBody>
      </p:sp>
      <p:sp>
        <p:nvSpPr>
          <p:cNvPr id="9" name="Espace réservé du numéro de diapositive 3">
            <a:extLst>
              <a:ext uri="{FF2B5EF4-FFF2-40B4-BE49-F238E27FC236}">
                <a16:creationId xmlns="" xmlns:a16="http://schemas.microsoft.com/office/drawing/2014/main" id="{DC99DEFC-B1C4-5B4D-A27E-CDE57E49BFE0}"/>
              </a:ext>
            </a:extLst>
          </p:cNvPr>
          <p:cNvSpPr>
            <a:spLocks noGrp="1"/>
          </p:cNvSpPr>
          <p:nvPr>
            <p:ph type="sldNum" sz="quarter" idx="4"/>
          </p:nvPr>
        </p:nvSpPr>
        <p:spPr>
          <a:xfrm>
            <a:off x="6489700" y="7148549"/>
            <a:ext cx="2459482" cy="138499"/>
          </a:xfrm>
          <a:prstGeom prst="rect">
            <a:avLst/>
          </a:prstGeom>
        </p:spPr>
        <p:txBody>
          <a:bodyPr lIns="0" tIns="0" rIns="0" bIns="0"/>
          <a:lstStyle>
            <a:lvl1pPr algn="r">
              <a:defRPr lang="fr-CH" sz="900" b="0" i="0" kern="1200" smtClean="0">
                <a:solidFill>
                  <a:srgbClr val="9AAD5A"/>
                </a:solidFill>
                <a:latin typeface="Arial"/>
                <a:ea typeface="+mn-ea"/>
                <a:cs typeface="Arial"/>
              </a:defRPr>
            </a:lvl1pPr>
          </a:lstStyle>
          <a:p>
            <a:fld id="{B6F15528-21DE-4FAA-801E-634DDDAF4B2B}" type="slidenum">
              <a:rPr lang="fr-CH" smtClean="0"/>
              <a:pPr/>
              <a:t>‹N°›</a:t>
            </a:fld>
            <a:endParaRPr lang="fr-CH" dirty="0" err="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re + texte">
    <p:spTree>
      <p:nvGrpSpPr>
        <p:cNvPr id="1" name=""/>
        <p:cNvGrpSpPr/>
        <p:nvPr/>
      </p:nvGrpSpPr>
      <p:grpSpPr>
        <a:xfrm>
          <a:off x="0" y="0"/>
          <a:ext cx="0" cy="0"/>
          <a:chOff x="0" y="0"/>
          <a:chExt cx="0" cy="0"/>
        </a:xfrm>
      </p:grpSpPr>
      <p:sp>
        <p:nvSpPr>
          <p:cNvPr id="5" name="object 5">
            <a:extLst>
              <a:ext uri="{FF2B5EF4-FFF2-40B4-BE49-F238E27FC236}">
                <a16:creationId xmlns="" xmlns:a16="http://schemas.microsoft.com/office/drawing/2014/main" id="{59EC928C-1A9A-4978-9E59-531850C84EFD}"/>
              </a:ext>
            </a:extLst>
          </p:cNvPr>
          <p:cNvSpPr txBox="1">
            <a:spLocks/>
          </p:cNvSpPr>
          <p:nvPr userDrawn="1"/>
        </p:nvSpPr>
        <p:spPr>
          <a:xfrm>
            <a:off x="918670" y="730250"/>
            <a:ext cx="8997096" cy="827150"/>
          </a:xfrm>
          <a:prstGeom prst="rect">
            <a:avLst/>
          </a:prstGeom>
          <a:ln>
            <a:noFill/>
          </a:ln>
        </p:spPr>
        <p:txBody>
          <a:bodyPr vert="horz" wrap="square" lIns="0" tIns="13970" rIns="0" bIns="0" rtlCol="0">
            <a:spAutoFit/>
          </a:bodyPr>
          <a:lstStyle>
            <a:lvl1pPr>
              <a:defRPr b="1">
                <a:solidFill>
                  <a:srgbClr val="9AAD5A"/>
                </a:solidFill>
                <a:latin typeface="Arial" panose="020B0604020202020204" pitchFamily="34" charset="0"/>
                <a:ea typeface="+mj-ea"/>
                <a:cs typeface="Arial" panose="020B0604020202020204" pitchFamily="34" charset="0"/>
              </a:defRPr>
            </a:lvl1pPr>
          </a:lstStyle>
          <a:p>
            <a:pPr marL="12700">
              <a:lnSpc>
                <a:spcPct val="100000"/>
              </a:lnSpc>
              <a:spcBef>
                <a:spcPts val="110"/>
              </a:spcBef>
            </a:pPr>
            <a:endParaRPr lang="fr-FR" sz="2600" kern="0" cap="all" dirty="0"/>
          </a:p>
          <a:p>
            <a:pPr marL="12700">
              <a:lnSpc>
                <a:spcPct val="100000"/>
              </a:lnSpc>
              <a:spcBef>
                <a:spcPts val="110"/>
              </a:spcBef>
            </a:pPr>
            <a:endParaRPr lang="fr-CH" sz="2600" kern="0" spc="-5" dirty="0">
              <a:solidFill>
                <a:srgbClr val="000000"/>
              </a:solidFill>
            </a:endParaRPr>
          </a:p>
        </p:txBody>
      </p:sp>
      <p:sp>
        <p:nvSpPr>
          <p:cNvPr id="7" name="object 5">
            <a:extLst>
              <a:ext uri="{FF2B5EF4-FFF2-40B4-BE49-F238E27FC236}">
                <a16:creationId xmlns="" xmlns:a16="http://schemas.microsoft.com/office/drawing/2014/main" id="{6360D50D-385F-4A85-80EF-50C714B91E76}"/>
              </a:ext>
            </a:extLst>
          </p:cNvPr>
          <p:cNvSpPr txBox="1">
            <a:spLocks/>
          </p:cNvSpPr>
          <p:nvPr userDrawn="1"/>
        </p:nvSpPr>
        <p:spPr>
          <a:xfrm>
            <a:off x="915668" y="1898800"/>
            <a:ext cx="9000098" cy="4592283"/>
          </a:xfrm>
          <a:prstGeom prst="rect">
            <a:avLst/>
          </a:prstGeom>
          <a:ln>
            <a:noFill/>
          </a:ln>
        </p:spPr>
        <p:txBody>
          <a:bodyPr vert="horz" wrap="square" lIns="0" tIns="13970" rIns="0" bIns="0" rtlCol="0">
            <a:spAutoFit/>
          </a:bodyPr>
          <a:lstStyle>
            <a:lvl1pPr>
              <a:defRPr b="1">
                <a:solidFill>
                  <a:srgbClr val="9AAD5A"/>
                </a:solidFill>
                <a:latin typeface="Arial" panose="020B0604020202020204" pitchFamily="34" charset="0"/>
                <a:ea typeface="+mj-ea"/>
                <a:cs typeface="Arial" panose="020B0604020202020204" pitchFamily="34" charset="0"/>
              </a:defRPr>
            </a:lvl1pPr>
          </a:lstStyle>
          <a:p>
            <a:pPr marL="298450" indent="-285750">
              <a:lnSpc>
                <a:spcPts val="2120"/>
              </a:lnSpc>
              <a:buFont typeface="Wingdings" panose="05000000000000000000" pitchFamily="2" charset="2"/>
              <a:buChar char="§"/>
            </a:pPr>
            <a:endParaRPr lang="fr-CH" sz="1500" kern="0" spc="-5" dirty="0">
              <a:solidFill>
                <a:srgbClr val="000000"/>
              </a:solidFill>
            </a:endParaRPr>
          </a:p>
          <a:p>
            <a:pPr marL="355600" indent="-342900" algn="just">
              <a:lnSpc>
                <a:spcPts val="2120"/>
              </a:lnSpc>
              <a:buFont typeface="Wingdings" panose="05000000000000000000" pitchFamily="2" charset="2"/>
              <a:buChar char="§"/>
            </a:pPr>
            <a:endParaRPr lang="fr-CH" sz="2200" b="0" kern="0" spc="-5" dirty="0">
              <a:solidFill>
                <a:srgbClr val="000000"/>
              </a:solidFill>
            </a:endParaRPr>
          </a:p>
          <a:p>
            <a:pPr marL="355600" indent="-342900" algn="just">
              <a:lnSpc>
                <a:spcPts val="2120"/>
              </a:lnSpc>
              <a:buFont typeface="Wingdings" panose="05000000000000000000" pitchFamily="2" charset="2"/>
              <a:buChar char="§"/>
            </a:pPr>
            <a:endParaRPr lang="fr-CH" sz="2200" b="0" kern="0" spc="-5" dirty="0">
              <a:solidFill>
                <a:srgbClr val="000000"/>
              </a:solidFill>
            </a:endParaRPr>
          </a:p>
          <a:p>
            <a:pPr marL="355600" indent="-342900" algn="just">
              <a:lnSpc>
                <a:spcPts val="2120"/>
              </a:lnSpc>
              <a:buFont typeface="Wingdings" panose="05000000000000000000" pitchFamily="2" charset="2"/>
              <a:buChar char="§"/>
            </a:pPr>
            <a:endParaRPr lang="fr-CH" sz="2200" b="0" kern="0" spc="-5" dirty="0">
              <a:solidFill>
                <a:srgbClr val="000000"/>
              </a:solidFill>
            </a:endParaRPr>
          </a:p>
          <a:p>
            <a:pPr marL="355600" indent="-342900" algn="just">
              <a:lnSpc>
                <a:spcPts val="2120"/>
              </a:lnSpc>
              <a:buFont typeface="Wingdings" panose="05000000000000000000" pitchFamily="2" charset="2"/>
              <a:buChar char="§"/>
            </a:pPr>
            <a:endParaRPr lang="fr-CH" sz="2200" b="0" kern="0" spc="-5" dirty="0">
              <a:solidFill>
                <a:srgbClr val="000000"/>
              </a:solidFill>
            </a:endParaRPr>
          </a:p>
          <a:p>
            <a:pPr marL="355600" indent="-342900" algn="just">
              <a:lnSpc>
                <a:spcPts val="2120"/>
              </a:lnSpc>
              <a:buFont typeface="Wingdings" panose="05000000000000000000" pitchFamily="2" charset="2"/>
              <a:buChar char="§"/>
            </a:pPr>
            <a:endParaRPr lang="fr-CH" sz="2200" b="0" kern="0" spc="-5" dirty="0">
              <a:solidFill>
                <a:srgbClr val="000000"/>
              </a:solidFill>
            </a:endParaRPr>
          </a:p>
          <a:p>
            <a:pPr marL="355600" indent="-342900" algn="just">
              <a:lnSpc>
                <a:spcPts val="2120"/>
              </a:lnSpc>
              <a:buFont typeface="Wingdings" panose="05000000000000000000" pitchFamily="2" charset="2"/>
              <a:buChar char="§"/>
            </a:pPr>
            <a:endParaRPr lang="fr-CH" sz="2200" b="0" kern="0" spc="-5" dirty="0">
              <a:solidFill>
                <a:srgbClr val="000000"/>
              </a:solidFill>
            </a:endParaRPr>
          </a:p>
          <a:p>
            <a:pPr marL="355600" indent="-342900" algn="just">
              <a:lnSpc>
                <a:spcPts val="2120"/>
              </a:lnSpc>
              <a:buFont typeface="Wingdings" panose="05000000000000000000" pitchFamily="2" charset="2"/>
              <a:buChar char="§"/>
            </a:pPr>
            <a:endParaRPr lang="fr-CH" sz="2200" b="0" kern="0" spc="-5" dirty="0">
              <a:solidFill>
                <a:srgbClr val="000000"/>
              </a:solidFill>
            </a:endParaRPr>
          </a:p>
          <a:p>
            <a:pPr marL="355600" indent="-342900" algn="just">
              <a:lnSpc>
                <a:spcPts val="2120"/>
              </a:lnSpc>
              <a:buFont typeface="Wingdings" panose="05000000000000000000" pitchFamily="2" charset="2"/>
              <a:buChar char="§"/>
            </a:pPr>
            <a:endParaRPr lang="fr-CH" sz="2200" b="0" kern="0" spc="-5" dirty="0">
              <a:solidFill>
                <a:srgbClr val="000000"/>
              </a:solidFill>
            </a:endParaRPr>
          </a:p>
          <a:p>
            <a:pPr marL="355600" indent="-342900" algn="just">
              <a:lnSpc>
                <a:spcPts val="2120"/>
              </a:lnSpc>
              <a:buFont typeface="Wingdings" panose="05000000000000000000" pitchFamily="2" charset="2"/>
              <a:buChar char="§"/>
            </a:pPr>
            <a:endParaRPr lang="fr-CH" sz="2200" b="0" kern="0" spc="-5" dirty="0">
              <a:solidFill>
                <a:srgbClr val="000000"/>
              </a:solidFill>
            </a:endParaRPr>
          </a:p>
          <a:p>
            <a:pPr marL="355600" indent="-342900" algn="just">
              <a:lnSpc>
                <a:spcPts val="2120"/>
              </a:lnSpc>
              <a:buFont typeface="Wingdings" panose="05000000000000000000" pitchFamily="2" charset="2"/>
              <a:buChar char="§"/>
            </a:pPr>
            <a:endParaRPr lang="fr-CH" sz="2200" b="0" kern="0" spc="-5" dirty="0">
              <a:solidFill>
                <a:srgbClr val="000000"/>
              </a:solidFill>
            </a:endParaRPr>
          </a:p>
          <a:p>
            <a:pPr marL="355600" indent="-342900" algn="just">
              <a:lnSpc>
                <a:spcPts val="2120"/>
              </a:lnSpc>
              <a:buFont typeface="Wingdings" panose="05000000000000000000" pitchFamily="2" charset="2"/>
              <a:buChar char="§"/>
            </a:pPr>
            <a:endParaRPr lang="fr-CH" sz="2200" b="0" kern="0" spc="-5" dirty="0">
              <a:solidFill>
                <a:srgbClr val="000000"/>
              </a:solidFill>
            </a:endParaRPr>
          </a:p>
          <a:p>
            <a:pPr marL="355600" indent="-342900" algn="just">
              <a:lnSpc>
                <a:spcPts val="2120"/>
              </a:lnSpc>
              <a:buFont typeface="Wingdings" panose="05000000000000000000" pitchFamily="2" charset="2"/>
              <a:buChar char="§"/>
            </a:pPr>
            <a:endParaRPr lang="fr-CH" sz="2200" b="0" kern="0" spc="-5" dirty="0">
              <a:solidFill>
                <a:srgbClr val="000000"/>
              </a:solidFill>
            </a:endParaRPr>
          </a:p>
          <a:p>
            <a:pPr marL="355600" indent="-342900" algn="just">
              <a:lnSpc>
                <a:spcPts val="2120"/>
              </a:lnSpc>
              <a:buFont typeface="Wingdings" panose="05000000000000000000" pitchFamily="2" charset="2"/>
              <a:buChar char="§"/>
            </a:pPr>
            <a:endParaRPr lang="fr-CH" sz="2200" b="0" kern="0" spc="-5" dirty="0">
              <a:solidFill>
                <a:srgbClr val="000000"/>
              </a:solidFill>
            </a:endParaRPr>
          </a:p>
          <a:p>
            <a:pPr marL="355600" indent="-342900" algn="just">
              <a:lnSpc>
                <a:spcPts val="2120"/>
              </a:lnSpc>
              <a:buFont typeface="Wingdings" panose="05000000000000000000" pitchFamily="2" charset="2"/>
              <a:buChar char="§"/>
            </a:pPr>
            <a:endParaRPr lang="fr-CH" sz="2200" b="0" kern="0" spc="-5" dirty="0">
              <a:solidFill>
                <a:srgbClr val="000000"/>
              </a:solidFill>
            </a:endParaRPr>
          </a:p>
          <a:p>
            <a:pPr marL="355600" indent="-342900" algn="just">
              <a:lnSpc>
                <a:spcPts val="2120"/>
              </a:lnSpc>
              <a:buFont typeface="Wingdings" panose="05000000000000000000" pitchFamily="2" charset="2"/>
              <a:buChar char="§"/>
            </a:pPr>
            <a:endParaRPr lang="fr-CH" sz="2200" b="0" kern="0" spc="-5" dirty="0">
              <a:solidFill>
                <a:srgbClr val="000000"/>
              </a:solidFill>
            </a:endParaRPr>
          </a:p>
          <a:p>
            <a:pPr marL="355600" indent="-342900" algn="just">
              <a:lnSpc>
                <a:spcPts val="2120"/>
              </a:lnSpc>
              <a:buFont typeface="Wingdings" panose="05000000000000000000" pitchFamily="2" charset="2"/>
              <a:buChar char="§"/>
            </a:pPr>
            <a:endParaRPr lang="fr-CH" sz="2200" b="0" kern="0" spc="-5" dirty="0">
              <a:solidFill>
                <a:srgbClr val="000000"/>
              </a:solidFill>
            </a:endParaRPr>
          </a:p>
        </p:txBody>
      </p:sp>
      <p:sp>
        <p:nvSpPr>
          <p:cNvPr id="10" name="bg object 17">
            <a:extLst>
              <a:ext uri="{FF2B5EF4-FFF2-40B4-BE49-F238E27FC236}">
                <a16:creationId xmlns="" xmlns:a16="http://schemas.microsoft.com/office/drawing/2014/main" id="{4D15596A-AFFD-46DF-95D6-AAF73F62C62D}"/>
              </a:ext>
            </a:extLst>
          </p:cNvPr>
          <p:cNvSpPr/>
          <p:nvPr userDrawn="1"/>
        </p:nvSpPr>
        <p:spPr>
          <a:xfrm>
            <a:off x="915667" y="7036120"/>
            <a:ext cx="8625205" cy="0"/>
          </a:xfrm>
          <a:custGeom>
            <a:avLst/>
            <a:gdLst/>
            <a:ahLst/>
            <a:cxnLst/>
            <a:rect l="l" t="t" r="r" b="b"/>
            <a:pathLst>
              <a:path w="8625205">
                <a:moveTo>
                  <a:pt x="0" y="0"/>
                </a:moveTo>
                <a:lnTo>
                  <a:pt x="8624803" y="0"/>
                </a:lnTo>
              </a:path>
            </a:pathLst>
          </a:custGeom>
          <a:ln w="11410">
            <a:solidFill>
              <a:srgbClr val="9AAD5A"/>
            </a:solidFill>
          </a:ln>
        </p:spPr>
        <p:txBody>
          <a:bodyPr wrap="square" lIns="0" tIns="0" rIns="0" bIns="0" rtlCol="0"/>
          <a:lstStyle/>
          <a:p>
            <a:endParaRPr/>
          </a:p>
        </p:txBody>
      </p:sp>
      <p:pic>
        <p:nvPicPr>
          <p:cNvPr id="11" name="Image 10">
            <a:extLst>
              <a:ext uri="{FF2B5EF4-FFF2-40B4-BE49-F238E27FC236}">
                <a16:creationId xmlns="" xmlns:a16="http://schemas.microsoft.com/office/drawing/2014/main" id="{8D290ABF-36E0-4D15-A3ED-1F1C43A71D19}"/>
              </a:ext>
            </a:extLst>
          </p:cNvPr>
          <p:cNvPicPr>
            <a:picLocks noChangeAspect="1"/>
          </p:cNvPicPr>
          <p:nvPr userDrawn="1"/>
        </p:nvPicPr>
        <p:blipFill>
          <a:blip r:embed="rId2"/>
          <a:stretch>
            <a:fillRect/>
          </a:stretch>
        </p:blipFill>
        <p:spPr>
          <a:xfrm>
            <a:off x="9165979" y="6672762"/>
            <a:ext cx="749786" cy="726716"/>
          </a:xfrm>
          <a:prstGeom prst="rect">
            <a:avLst/>
          </a:prstGeom>
        </p:spPr>
      </p:pic>
      <p:sp>
        <p:nvSpPr>
          <p:cNvPr id="12" name="ZoneTexte 11">
            <a:extLst>
              <a:ext uri="{FF2B5EF4-FFF2-40B4-BE49-F238E27FC236}">
                <a16:creationId xmlns="" xmlns:a16="http://schemas.microsoft.com/office/drawing/2014/main" id="{DE5FA25E-32C9-4FB8-AF4D-B489CE7FCA1E}"/>
              </a:ext>
            </a:extLst>
          </p:cNvPr>
          <p:cNvSpPr txBox="1"/>
          <p:nvPr userDrawn="1"/>
        </p:nvSpPr>
        <p:spPr>
          <a:xfrm>
            <a:off x="9320533" y="6807520"/>
            <a:ext cx="457200" cy="457200"/>
          </a:xfrm>
          <a:prstGeom prst="rect">
            <a:avLst/>
          </a:prstGeom>
          <a:noFill/>
          <a:ln>
            <a:noFill/>
          </a:ln>
        </p:spPr>
        <p:txBody>
          <a:bodyPr wrap="square" rtlCol="0">
            <a:spAutoFit/>
          </a:bodyPr>
          <a:lstStyle/>
          <a:p>
            <a:endParaRPr lang="fr-CH" dirty="0"/>
          </a:p>
        </p:txBody>
      </p:sp>
      <p:sp>
        <p:nvSpPr>
          <p:cNvPr id="13" name="Espace réservé du texte 12">
            <a:extLst>
              <a:ext uri="{FF2B5EF4-FFF2-40B4-BE49-F238E27FC236}">
                <a16:creationId xmlns="" xmlns:a16="http://schemas.microsoft.com/office/drawing/2014/main" id="{300234FB-98F4-4509-9B11-AD602AE9D623}"/>
              </a:ext>
            </a:extLst>
          </p:cNvPr>
          <p:cNvSpPr>
            <a:spLocks noGrp="1"/>
          </p:cNvSpPr>
          <p:nvPr>
            <p:ph type="body" sz="quarter" idx="10"/>
          </p:nvPr>
        </p:nvSpPr>
        <p:spPr>
          <a:xfrm>
            <a:off x="915985" y="482477"/>
            <a:ext cx="8997096" cy="476373"/>
          </a:xfrm>
          <a:prstGeom prst="rect">
            <a:avLst/>
          </a:prstGeom>
        </p:spPr>
        <p:txBody>
          <a:bodyPr/>
          <a:lstStyle>
            <a:lvl1pPr>
              <a:defRPr sz="2600" b="1" cap="all" baseline="0">
                <a:solidFill>
                  <a:srgbClr val="9AAD5A"/>
                </a:solidFill>
                <a:latin typeface="Arial" panose="020B0604020202020204" pitchFamily="34" charset="0"/>
                <a:cs typeface="Arial" panose="020B0604020202020204" pitchFamily="34" charset="0"/>
              </a:defRPr>
            </a:lvl1pPr>
          </a:lstStyle>
          <a:p>
            <a:pPr lvl="0"/>
            <a:endParaRPr lang="fr-CH" dirty="0"/>
          </a:p>
        </p:txBody>
      </p:sp>
      <p:sp>
        <p:nvSpPr>
          <p:cNvPr id="14" name="Espace réservé du texte 12">
            <a:extLst>
              <a:ext uri="{FF2B5EF4-FFF2-40B4-BE49-F238E27FC236}">
                <a16:creationId xmlns="" xmlns:a16="http://schemas.microsoft.com/office/drawing/2014/main" id="{FF1E580C-3E15-4062-9576-C05493F9CB5F}"/>
              </a:ext>
            </a:extLst>
          </p:cNvPr>
          <p:cNvSpPr>
            <a:spLocks noGrp="1"/>
          </p:cNvSpPr>
          <p:nvPr>
            <p:ph type="body" sz="quarter" idx="11"/>
          </p:nvPr>
        </p:nvSpPr>
        <p:spPr>
          <a:xfrm>
            <a:off x="919160" y="910220"/>
            <a:ext cx="8997096" cy="476373"/>
          </a:xfrm>
          <a:prstGeom prst="rect">
            <a:avLst/>
          </a:prstGeom>
        </p:spPr>
        <p:txBody>
          <a:bodyPr/>
          <a:lstStyle>
            <a:lvl1pPr>
              <a:defRPr sz="2600" b="1" cap="none" baseline="0">
                <a:solidFill>
                  <a:schemeClr val="tx1"/>
                </a:solidFill>
                <a:latin typeface="Arial" panose="020B0604020202020204" pitchFamily="34" charset="0"/>
                <a:cs typeface="Arial" panose="020B0604020202020204" pitchFamily="34" charset="0"/>
              </a:defRPr>
            </a:lvl1pPr>
          </a:lstStyle>
          <a:p>
            <a:pPr lvl="0"/>
            <a:endParaRPr lang="fr-CH" dirty="0"/>
          </a:p>
        </p:txBody>
      </p:sp>
      <p:sp>
        <p:nvSpPr>
          <p:cNvPr id="15" name="Espace réservé du texte 12">
            <a:extLst>
              <a:ext uri="{FF2B5EF4-FFF2-40B4-BE49-F238E27FC236}">
                <a16:creationId xmlns="" xmlns:a16="http://schemas.microsoft.com/office/drawing/2014/main" id="{849B8F1F-59C7-49DA-AE6D-76804F31D471}"/>
              </a:ext>
            </a:extLst>
          </p:cNvPr>
          <p:cNvSpPr>
            <a:spLocks noGrp="1"/>
          </p:cNvSpPr>
          <p:nvPr>
            <p:ph type="body" sz="quarter" idx="12"/>
          </p:nvPr>
        </p:nvSpPr>
        <p:spPr>
          <a:xfrm>
            <a:off x="915667" y="1903625"/>
            <a:ext cx="8997096" cy="4675295"/>
          </a:xfrm>
          <a:prstGeom prst="rect">
            <a:avLst/>
          </a:prstGeom>
        </p:spPr>
        <p:txBody>
          <a:bodyPr/>
          <a:lstStyle>
            <a:lvl1pPr>
              <a:defRPr sz="2200" b="0" cap="none" baseline="0">
                <a:solidFill>
                  <a:schemeClr val="tx1"/>
                </a:solidFill>
                <a:latin typeface="Arial" panose="020B0604020202020204" pitchFamily="34" charset="0"/>
                <a:cs typeface="Arial" panose="020B0604020202020204" pitchFamily="34" charset="0"/>
              </a:defRPr>
            </a:lvl1pPr>
          </a:lstStyle>
          <a:p>
            <a:pPr lvl="0"/>
            <a:endParaRPr lang="fr-CH" dirty="0"/>
          </a:p>
        </p:txBody>
      </p:sp>
      <p:pic>
        <p:nvPicPr>
          <p:cNvPr id="16" name="Logo Vaud négatif">
            <a:extLst>
              <a:ext uri="{FF2B5EF4-FFF2-40B4-BE49-F238E27FC236}">
                <a16:creationId xmlns="" xmlns:a16="http://schemas.microsoft.com/office/drawing/2014/main" id="{1CB5CF09-C4A7-4E55-8F33-140AC90EFC66}"/>
              </a:ext>
            </a:extLst>
          </p:cNvPr>
          <p:cNvPicPr>
            <a:picLocks noChangeAspect="1"/>
          </p:cNvPicPr>
          <p:nvPr userDrawn="1"/>
        </p:nvPicPr>
        <p:blipFill>
          <a:blip r:embed="rId3" cstate="print">
            <a:extLst>
              <a:ext uri="{BEBA8EAE-BF5A-486C-A8C5-ECC9F3942E4B}">
                <a14:imgProps xmlns:a14="http://schemas.microsoft.com/office/drawing/2010/main">
                  <a14:imgLayer r:embed="rId4">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321239" y="6369050"/>
            <a:ext cx="286780" cy="900000"/>
          </a:xfrm>
          <a:prstGeom prst="rect">
            <a:avLst/>
          </a:prstGeom>
        </p:spPr>
      </p:pic>
    </p:spTree>
    <p:extLst>
      <p:ext uri="{BB962C8B-B14F-4D97-AF65-F5344CB8AC3E}">
        <p14:creationId xmlns:p14="http://schemas.microsoft.com/office/powerpoint/2010/main" val="3051076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Tree>
    <p:extLst>
      <p:ext uri="{BB962C8B-B14F-4D97-AF65-F5344CB8AC3E}">
        <p14:creationId xmlns:p14="http://schemas.microsoft.com/office/powerpoint/2010/main" val="7098903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emf"/><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bg object 17"/>
          <p:cNvSpPr/>
          <p:nvPr/>
        </p:nvSpPr>
        <p:spPr>
          <a:xfrm>
            <a:off x="915667" y="7036120"/>
            <a:ext cx="8625205" cy="0"/>
          </a:xfrm>
          <a:custGeom>
            <a:avLst/>
            <a:gdLst/>
            <a:ahLst/>
            <a:cxnLst/>
            <a:rect l="l" t="t" r="r" b="b"/>
            <a:pathLst>
              <a:path w="8625205">
                <a:moveTo>
                  <a:pt x="0" y="0"/>
                </a:moveTo>
                <a:lnTo>
                  <a:pt x="8624803" y="0"/>
                </a:lnTo>
              </a:path>
            </a:pathLst>
          </a:custGeom>
          <a:ln w="11410">
            <a:solidFill>
              <a:srgbClr val="9AAD5A"/>
            </a:solidFill>
          </a:ln>
        </p:spPr>
        <p:txBody>
          <a:bodyPr wrap="square" lIns="0" tIns="0" rIns="0" bIns="0" rtlCol="0"/>
          <a:lstStyle/>
          <a:p>
            <a:endParaRPr/>
          </a:p>
        </p:txBody>
      </p:sp>
      <p:pic>
        <p:nvPicPr>
          <p:cNvPr id="11" name="Image 10">
            <a:extLst>
              <a:ext uri="{FF2B5EF4-FFF2-40B4-BE49-F238E27FC236}">
                <a16:creationId xmlns="" xmlns:a16="http://schemas.microsoft.com/office/drawing/2014/main" id="{A1FD7D2F-E3C6-E548-8976-5E7DABF2257A}"/>
              </a:ext>
            </a:extLst>
          </p:cNvPr>
          <p:cNvPicPr>
            <a:picLocks noChangeAspect="1"/>
          </p:cNvPicPr>
          <p:nvPr userDrawn="1"/>
        </p:nvPicPr>
        <p:blipFill>
          <a:blip r:embed="rId5"/>
          <a:stretch>
            <a:fillRect/>
          </a:stretch>
        </p:blipFill>
        <p:spPr>
          <a:xfrm>
            <a:off x="9165979" y="6672762"/>
            <a:ext cx="749786" cy="726716"/>
          </a:xfrm>
          <a:prstGeom prst="rect">
            <a:avLst/>
          </a:prstGeom>
        </p:spPr>
      </p:pic>
    </p:spTree>
  </p:cSld>
  <p:clrMap bg1="lt1" tx1="dk1" bg2="lt2" tx2="dk2" accent1="accent1" accent2="accent2" accent3="accent3" accent4="accent4" accent5="accent5" accent6="accent6" hlink="hlink" folHlink="folHlink"/>
  <p:sldLayoutIdLst>
    <p:sldLayoutId id="2147483664" r:id="rId1"/>
    <p:sldLayoutId id="2147483662" r:id="rId2"/>
    <p:sldLayoutId id="2147483667" r:id="rId3"/>
  </p:sldLayoutIdLst>
  <p:txStyles>
    <p:titleStyle>
      <a:lvl1pPr>
        <a:defRPr>
          <a:solidFill>
            <a:srgbClr val="9AAD5A"/>
          </a:solidFill>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8825021"/>
      </p:ext>
    </p:extLst>
  </p:cSld>
  <p:clrMap bg1="lt1" tx1="dk1" bg2="lt2" tx2="dk2" accent1="accent1" accent2="accent2" accent3="accent3" accent4="accent4" accent5="accent5" accent6="accent6" hlink="hlink" folHlink="folHlink"/>
  <p:sldLayoutIdLst>
    <p:sldLayoutId id="214748366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publication.vd.ch/publications/dgaic/aide-memoire/outils-pour-les-conseillers/preavis-municipal" TargetMode="External"/><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google.ch/url?sa=i&amp;rct=j&amp;q=&amp;esrc=s&amp;source=images&amp;cd=&amp;cad=rja&amp;uact=8&amp;ved=0ahUKEwj-z4TXhr_TAhWBXRoKHYTHBhAQjRwIBw&amp;url=https://clipartfest.com/categories/view/c545de13442355b770d79e4182f76ff91dcc3905/bonhomme-blanc-clipart.html&amp;psig=AFQjCNHR7mu5azwzfxDEQOUWbEIj7yeFKw&amp;ust=1493190611085351" TargetMode="External"/><Relationship Id="rId1" Type="http://schemas.openxmlformats.org/officeDocument/2006/relationships/slideLayout" Target="../slideLayouts/slideLayout1.xml"/><Relationship Id="rId4" Type="http://schemas.openxmlformats.org/officeDocument/2006/relationships/hyperlink" Target="mailto:Affaires-communales@vd.ch"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google.ch/url?sa=i&amp;rct=j&amp;q=&amp;esrc=s&amp;source=images&amp;cd=&amp;cad=rja&amp;uact=8&amp;ved=0ahUKEwiq7-HzuLzTAhWCbhoKHYqgDY4QjRwIBw&amp;url=https://pixabay.com/fr/porte-appartement-entr%C3%A9e-bloqu%C3%A9-1013696/&amp;psig=AFQjCNFesYRlU3RUEuTPV07Jg-61vIaLXw&amp;ust=1493101018304259"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928ABC3D-F946-0341-B3D6-33F794407F47}"/>
              </a:ext>
            </a:extLst>
          </p:cNvPr>
          <p:cNvSpPr/>
          <p:nvPr/>
        </p:nvSpPr>
        <p:spPr>
          <a:xfrm flipH="1">
            <a:off x="0" y="0"/>
            <a:ext cx="10693400" cy="7567100"/>
          </a:xfrm>
          <a:prstGeom prst="rect">
            <a:avLst/>
          </a:prstGeom>
          <a:solidFill>
            <a:srgbClr val="9AAD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a:extLst>
              <a:ext uri="{FF2B5EF4-FFF2-40B4-BE49-F238E27FC236}">
                <a16:creationId xmlns="" xmlns:a16="http://schemas.microsoft.com/office/drawing/2014/main" id="{E71BC4D7-4EF4-0E4F-8073-CB25A0A4A46C}"/>
              </a:ext>
            </a:extLst>
          </p:cNvPr>
          <p:cNvPicPr>
            <a:picLocks noChangeAspect="1"/>
          </p:cNvPicPr>
          <p:nvPr/>
        </p:nvPicPr>
        <p:blipFill>
          <a:blip r:embed="rId2"/>
          <a:stretch>
            <a:fillRect/>
          </a:stretch>
        </p:blipFill>
        <p:spPr>
          <a:xfrm>
            <a:off x="6279743" y="806450"/>
            <a:ext cx="3838711" cy="5618477"/>
          </a:xfrm>
          <a:prstGeom prst="rect">
            <a:avLst/>
          </a:prstGeom>
        </p:spPr>
      </p:pic>
      <p:pic>
        <p:nvPicPr>
          <p:cNvPr id="10" name="Image 9">
            <a:extLst>
              <a:ext uri="{FF2B5EF4-FFF2-40B4-BE49-F238E27FC236}">
                <a16:creationId xmlns="" xmlns:a16="http://schemas.microsoft.com/office/drawing/2014/main" id="{79920827-1546-4C13-959C-470576EE2036}"/>
              </a:ext>
            </a:extLst>
          </p:cNvPr>
          <p:cNvPicPr>
            <a:picLocks noChangeAspect="1"/>
          </p:cNvPicPr>
          <p:nvPr/>
        </p:nvPicPr>
        <p:blipFill>
          <a:blip r:embed="rId3"/>
          <a:stretch>
            <a:fillRect/>
          </a:stretch>
        </p:blipFill>
        <p:spPr>
          <a:xfrm>
            <a:off x="1324692" y="2338691"/>
            <a:ext cx="2971800" cy="2184400"/>
          </a:xfrm>
          <a:prstGeom prst="rect">
            <a:avLst/>
          </a:prstGeom>
        </p:spPr>
      </p:pic>
    </p:spTree>
    <p:extLst>
      <p:ext uri="{BB962C8B-B14F-4D97-AF65-F5344CB8AC3E}">
        <p14:creationId xmlns:p14="http://schemas.microsoft.com/office/powerpoint/2010/main" val="3158296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 xmlns:a16="http://schemas.microsoft.com/office/drawing/2014/main" id="{04005841-89CE-264C-AF1F-4781A9D93E21}"/>
              </a:ext>
            </a:extLst>
          </p:cNvPr>
          <p:cNvPicPr>
            <a:picLocks noChangeAspect="1"/>
          </p:cNvPicPr>
          <p:nvPr/>
        </p:nvPicPr>
        <p:blipFill>
          <a:blip r:embed="rId2"/>
          <a:stretch>
            <a:fillRect/>
          </a:stretch>
        </p:blipFill>
        <p:spPr>
          <a:xfrm>
            <a:off x="0" y="0"/>
            <a:ext cx="1054100" cy="1079500"/>
          </a:xfrm>
          <a:prstGeom prst="rect">
            <a:avLst/>
          </a:prstGeom>
        </p:spPr>
      </p:pic>
      <p:sp>
        <p:nvSpPr>
          <p:cNvPr id="4" name="object 5">
            <a:extLst>
              <a:ext uri="{FF2B5EF4-FFF2-40B4-BE49-F238E27FC236}">
                <a16:creationId xmlns="" xmlns:a16="http://schemas.microsoft.com/office/drawing/2014/main" id="{96148B96-73A6-C446-A48C-7704BB22387E}"/>
              </a:ext>
            </a:extLst>
          </p:cNvPr>
          <p:cNvSpPr txBox="1">
            <a:spLocks/>
          </p:cNvSpPr>
          <p:nvPr/>
        </p:nvSpPr>
        <p:spPr>
          <a:xfrm>
            <a:off x="918669" y="730250"/>
            <a:ext cx="9223375" cy="482183"/>
          </a:xfrm>
          <a:prstGeom prst="rect">
            <a:avLst/>
          </a:prstGeom>
        </p:spPr>
        <p:txBody>
          <a:bodyPr vert="horz" wrap="square" lIns="0" tIns="13970" rIns="0" bIns="0" rtlCol="0">
            <a:spAutoFit/>
          </a:bodyPr>
          <a:lstStyle>
            <a:lvl1pPr>
              <a:defRPr b="1">
                <a:solidFill>
                  <a:srgbClr val="9AAD5A"/>
                </a:solidFill>
                <a:latin typeface="Arial" panose="020B0604020202020204" pitchFamily="34" charset="0"/>
                <a:ea typeface="+mj-ea"/>
                <a:cs typeface="Arial" panose="020B0604020202020204" pitchFamily="34" charset="0"/>
              </a:defRPr>
            </a:lvl1pPr>
          </a:lstStyle>
          <a:p>
            <a:pPr marL="12700">
              <a:lnSpc>
                <a:spcPct val="200000"/>
              </a:lnSpc>
              <a:buSzPct val="95238"/>
              <a:tabLst>
                <a:tab pos="241300" algn="l"/>
              </a:tabLst>
            </a:pPr>
            <a:r>
              <a:rPr lang="fr-CH" cap="all" spc="-5" dirty="0">
                <a:latin typeface="Arial"/>
                <a:cs typeface="Arial"/>
              </a:rPr>
              <a:t>Droit d’initiative </a:t>
            </a:r>
          </a:p>
        </p:txBody>
      </p:sp>
      <p:pic>
        <p:nvPicPr>
          <p:cNvPr id="5" name="Image 4">
            <a:extLst>
              <a:ext uri="{FF2B5EF4-FFF2-40B4-BE49-F238E27FC236}">
                <a16:creationId xmlns="" xmlns:a16="http://schemas.microsoft.com/office/drawing/2014/main" id="{15175556-2035-4D0E-822F-8C0A15E91F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3500" y="1339850"/>
            <a:ext cx="5894909" cy="5486400"/>
          </a:xfrm>
          <a:prstGeom prst="rect">
            <a:avLst/>
          </a:prstGeom>
        </p:spPr>
      </p:pic>
    </p:spTree>
    <p:extLst>
      <p:ext uri="{BB962C8B-B14F-4D97-AF65-F5344CB8AC3E}">
        <p14:creationId xmlns:p14="http://schemas.microsoft.com/office/powerpoint/2010/main" val="83329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 xmlns:a16="http://schemas.microsoft.com/office/drawing/2014/main" id="{04005841-89CE-264C-AF1F-4781A9D93E21}"/>
              </a:ext>
            </a:extLst>
          </p:cNvPr>
          <p:cNvPicPr>
            <a:picLocks noChangeAspect="1"/>
          </p:cNvPicPr>
          <p:nvPr/>
        </p:nvPicPr>
        <p:blipFill>
          <a:blip r:embed="rId2"/>
          <a:stretch>
            <a:fillRect/>
          </a:stretch>
        </p:blipFill>
        <p:spPr>
          <a:xfrm>
            <a:off x="0" y="0"/>
            <a:ext cx="1054100" cy="1079500"/>
          </a:xfrm>
          <a:prstGeom prst="rect">
            <a:avLst/>
          </a:prstGeom>
        </p:spPr>
      </p:pic>
      <p:sp>
        <p:nvSpPr>
          <p:cNvPr id="4" name="object 5">
            <a:extLst>
              <a:ext uri="{FF2B5EF4-FFF2-40B4-BE49-F238E27FC236}">
                <a16:creationId xmlns="" xmlns:a16="http://schemas.microsoft.com/office/drawing/2014/main" id="{96148B96-73A6-C446-A48C-7704BB22387E}"/>
              </a:ext>
            </a:extLst>
          </p:cNvPr>
          <p:cNvSpPr txBox="1">
            <a:spLocks/>
          </p:cNvSpPr>
          <p:nvPr/>
        </p:nvSpPr>
        <p:spPr>
          <a:xfrm>
            <a:off x="918669" y="730250"/>
            <a:ext cx="9223375" cy="482183"/>
          </a:xfrm>
          <a:prstGeom prst="rect">
            <a:avLst/>
          </a:prstGeom>
        </p:spPr>
        <p:txBody>
          <a:bodyPr vert="horz" wrap="square" lIns="0" tIns="13970" rIns="0" bIns="0" rtlCol="0">
            <a:spAutoFit/>
          </a:bodyPr>
          <a:lstStyle>
            <a:lvl1pPr>
              <a:defRPr b="1">
                <a:solidFill>
                  <a:srgbClr val="9AAD5A"/>
                </a:solidFill>
                <a:latin typeface="Arial" panose="020B0604020202020204" pitchFamily="34" charset="0"/>
                <a:ea typeface="+mj-ea"/>
                <a:cs typeface="Arial" panose="020B0604020202020204" pitchFamily="34" charset="0"/>
              </a:defRPr>
            </a:lvl1pPr>
          </a:lstStyle>
          <a:p>
            <a:pPr marL="12700">
              <a:lnSpc>
                <a:spcPct val="200000"/>
              </a:lnSpc>
              <a:buSzPct val="95238"/>
              <a:tabLst>
                <a:tab pos="241300" algn="l"/>
              </a:tabLst>
            </a:pPr>
            <a:r>
              <a:rPr lang="fr-CH" cap="all" spc="-5" dirty="0">
                <a:latin typeface="Arial"/>
                <a:cs typeface="Arial"/>
              </a:rPr>
              <a:t>Droit d’initiative </a:t>
            </a:r>
          </a:p>
        </p:txBody>
      </p:sp>
      <p:sp>
        <p:nvSpPr>
          <p:cNvPr id="10" name="ZoneTexte 9">
            <a:extLst>
              <a:ext uri="{FF2B5EF4-FFF2-40B4-BE49-F238E27FC236}">
                <a16:creationId xmlns="" xmlns:a16="http://schemas.microsoft.com/office/drawing/2014/main" id="{0870FC70-BDEB-4004-A485-F26350902FF9}"/>
              </a:ext>
            </a:extLst>
          </p:cNvPr>
          <p:cNvSpPr txBox="1"/>
          <p:nvPr/>
        </p:nvSpPr>
        <p:spPr>
          <a:xfrm>
            <a:off x="774699" y="1873250"/>
            <a:ext cx="9223375" cy="5447645"/>
          </a:xfrm>
          <a:prstGeom prst="rect">
            <a:avLst/>
          </a:prstGeom>
          <a:noFill/>
        </p:spPr>
        <p:txBody>
          <a:bodyPr wrap="square" rtlCol="0">
            <a:spAutoFit/>
          </a:bodyPr>
          <a:lstStyle/>
          <a:p>
            <a:pPr algn="just"/>
            <a:r>
              <a:rPr lang="fr-CH" sz="2000" b="1" dirty="0">
                <a:solidFill>
                  <a:srgbClr val="9AAD5A"/>
                </a:solidFill>
              </a:rPr>
              <a:t>Les trois formes principales:</a:t>
            </a:r>
          </a:p>
          <a:p>
            <a:pPr marL="342900" indent="-342900" algn="just">
              <a:buAutoNum type="arabicPeriod"/>
            </a:pPr>
            <a:endParaRPr lang="fr-CH" sz="2000" b="1" dirty="0">
              <a:solidFill>
                <a:srgbClr val="9AAD5A"/>
              </a:solidFill>
            </a:endParaRPr>
          </a:p>
          <a:p>
            <a:pPr marL="342900" indent="-342900" algn="just">
              <a:buAutoNum type="arabicPeriod"/>
            </a:pPr>
            <a:r>
              <a:rPr lang="fr-CH" sz="2000" b="1" dirty="0">
                <a:solidFill>
                  <a:srgbClr val="9AAD5A"/>
                </a:solidFill>
              </a:rPr>
              <a:t>Motion: </a:t>
            </a:r>
            <a:r>
              <a:rPr lang="fr-CH" sz="2000" dirty="0"/>
              <a:t>porte sur une compétence du conseil, effet contraignant pour la municipalité: elle doit y répondre en présentant le projet</a:t>
            </a:r>
          </a:p>
          <a:p>
            <a:pPr marL="342900" indent="-342900" algn="just">
              <a:buAutoNum type="arabicPeriod"/>
            </a:pPr>
            <a:endParaRPr lang="fr-CH" sz="2000" b="1" dirty="0">
              <a:solidFill>
                <a:srgbClr val="9AAD5A"/>
              </a:solidFill>
            </a:endParaRPr>
          </a:p>
          <a:p>
            <a:pPr marL="342900" indent="-342900" algn="just">
              <a:buAutoNum type="arabicPeriod"/>
            </a:pPr>
            <a:r>
              <a:rPr lang="fr-CH" sz="2000" b="1" dirty="0">
                <a:solidFill>
                  <a:srgbClr val="9AAD5A"/>
                </a:solidFill>
              </a:rPr>
              <a:t>Postulat: </a:t>
            </a:r>
            <a:r>
              <a:rPr lang="fr-CH" sz="2000" dirty="0"/>
              <a:t>porte sur une compétence du conseil </a:t>
            </a:r>
            <a:r>
              <a:rPr lang="fr-CH" sz="2000" u="sng" dirty="0"/>
              <a:t>ou</a:t>
            </a:r>
            <a:r>
              <a:rPr lang="fr-CH" sz="2000" dirty="0"/>
              <a:t> de la municipalité, invite la municipalité à étudier l’opportunité de faire quelque chose, effet contraignant relatif: la municipalité doit analyser la situation et présenter un rapport</a:t>
            </a:r>
          </a:p>
          <a:p>
            <a:pPr marL="342900" indent="-342900" algn="just">
              <a:buAutoNum type="arabicPeriod"/>
            </a:pPr>
            <a:endParaRPr lang="fr-CH" sz="2000" b="1" dirty="0">
              <a:solidFill>
                <a:srgbClr val="9AAD5A"/>
              </a:solidFill>
            </a:endParaRPr>
          </a:p>
          <a:p>
            <a:pPr marL="342900" indent="-342900" algn="just">
              <a:buAutoNum type="arabicPeriod"/>
            </a:pPr>
            <a:r>
              <a:rPr lang="fr-CH" sz="2000" b="1" dirty="0">
                <a:solidFill>
                  <a:srgbClr val="9AAD5A"/>
                </a:solidFill>
              </a:rPr>
              <a:t>Interpellation : </a:t>
            </a:r>
            <a:r>
              <a:rPr lang="fr-FR" sz="2000" dirty="0"/>
              <a:t>demande d’explication adressée à la municipalité sur un fait de son administration</a:t>
            </a:r>
          </a:p>
          <a:p>
            <a:pPr marL="342900" indent="-342900" algn="just">
              <a:buAutoNum type="arabicPeriod"/>
            </a:pPr>
            <a:endParaRPr lang="fr-FR" sz="2000" dirty="0">
              <a:solidFill>
                <a:srgbClr val="9AAD5A"/>
              </a:solidFill>
            </a:endParaRPr>
          </a:p>
          <a:p>
            <a:pPr marL="342900" indent="-342900" algn="just">
              <a:buAutoNum type="arabicPeriod"/>
            </a:pPr>
            <a:endParaRPr lang="fr-FR" sz="2000" dirty="0">
              <a:solidFill>
                <a:srgbClr val="9AAD5A"/>
              </a:solidFill>
            </a:endParaRPr>
          </a:p>
          <a:p>
            <a:pPr marL="342900" indent="-342900" algn="just">
              <a:buAutoNum type="arabicPeriod"/>
            </a:pPr>
            <a:endParaRPr lang="fr-FR" sz="2000" dirty="0">
              <a:solidFill>
                <a:srgbClr val="9AAD5A"/>
              </a:solidFill>
            </a:endParaRPr>
          </a:p>
          <a:p>
            <a:pPr algn="just"/>
            <a:r>
              <a:rPr lang="fr-FR" sz="2000" dirty="0"/>
              <a:t>+ projet de règlement ou de décision du Conseil, question ou le simple vœu, </a:t>
            </a:r>
            <a:r>
              <a:rPr lang="fr-CH" sz="2000" dirty="0"/>
              <a:t>pétition</a:t>
            </a:r>
          </a:p>
          <a:p>
            <a:endParaRPr lang="fr-FR" sz="1600" b="1" dirty="0"/>
          </a:p>
          <a:p>
            <a:endParaRPr lang="fr-FR" sz="1600" b="1" dirty="0"/>
          </a:p>
          <a:p>
            <a:endParaRPr lang="fr-CH" sz="1600" dirty="0">
              <a:solidFill>
                <a:srgbClr val="9AAD5A"/>
              </a:solidFill>
            </a:endParaRPr>
          </a:p>
        </p:txBody>
      </p:sp>
    </p:spTree>
    <p:extLst>
      <p:ext uri="{BB962C8B-B14F-4D97-AF65-F5344CB8AC3E}">
        <p14:creationId xmlns:p14="http://schemas.microsoft.com/office/powerpoint/2010/main" val="4043879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 xmlns:a16="http://schemas.microsoft.com/office/drawing/2014/main" id="{0881B76D-CB3F-4340-B81A-35E9BED9187C}"/>
              </a:ext>
            </a:extLst>
          </p:cNvPr>
          <p:cNvPicPr>
            <a:picLocks noChangeAspect="1"/>
          </p:cNvPicPr>
          <p:nvPr/>
        </p:nvPicPr>
        <p:blipFill>
          <a:blip r:embed="rId2"/>
          <a:stretch>
            <a:fillRect/>
          </a:stretch>
        </p:blipFill>
        <p:spPr>
          <a:xfrm>
            <a:off x="0" y="0"/>
            <a:ext cx="1054100" cy="1079500"/>
          </a:xfrm>
          <a:prstGeom prst="rect">
            <a:avLst/>
          </a:prstGeom>
        </p:spPr>
      </p:pic>
      <p:sp>
        <p:nvSpPr>
          <p:cNvPr id="3" name="object 5">
            <a:extLst>
              <a:ext uri="{FF2B5EF4-FFF2-40B4-BE49-F238E27FC236}">
                <a16:creationId xmlns="" xmlns:a16="http://schemas.microsoft.com/office/drawing/2014/main" id="{9BD04919-BC41-5843-AC3B-3B772BCB2F05}"/>
              </a:ext>
            </a:extLst>
          </p:cNvPr>
          <p:cNvSpPr txBox="1">
            <a:spLocks/>
          </p:cNvSpPr>
          <p:nvPr/>
        </p:nvSpPr>
        <p:spPr>
          <a:xfrm>
            <a:off x="918669" y="730250"/>
            <a:ext cx="9223375" cy="973985"/>
          </a:xfrm>
          <a:prstGeom prst="rect">
            <a:avLst/>
          </a:prstGeom>
        </p:spPr>
        <p:txBody>
          <a:bodyPr vert="horz" wrap="square" lIns="0" tIns="13970" rIns="0" bIns="0" rtlCol="0">
            <a:spAutoFit/>
          </a:bodyPr>
          <a:lstStyle>
            <a:lvl1pPr>
              <a:defRPr b="1">
                <a:solidFill>
                  <a:srgbClr val="9AAD5A"/>
                </a:solidFill>
                <a:latin typeface="Arial" panose="020B0604020202020204" pitchFamily="34" charset="0"/>
                <a:ea typeface="+mj-ea"/>
                <a:cs typeface="Arial" panose="020B0604020202020204" pitchFamily="34" charset="0"/>
              </a:defRPr>
            </a:lvl1pPr>
          </a:lstStyle>
          <a:p>
            <a:pPr marL="12700">
              <a:lnSpc>
                <a:spcPts val="2480"/>
              </a:lnSpc>
              <a:spcBef>
                <a:spcPts val="110"/>
              </a:spcBef>
            </a:pPr>
            <a:r>
              <a:rPr lang="fr-CH" cap="all" spc="-5" dirty="0">
                <a:latin typeface="Arial"/>
                <a:cs typeface="Arial"/>
              </a:rPr>
              <a:t>Préavis municipal</a:t>
            </a:r>
          </a:p>
          <a:p>
            <a:pPr marL="12700">
              <a:lnSpc>
                <a:spcPts val="2480"/>
              </a:lnSpc>
              <a:spcBef>
                <a:spcPts val="110"/>
              </a:spcBef>
            </a:pPr>
            <a:endParaRPr lang="fr-CH" cap="all" spc="-5" dirty="0">
              <a:latin typeface="Arial"/>
              <a:cs typeface="Arial"/>
            </a:endParaRPr>
          </a:p>
          <a:p>
            <a:pPr marL="12700">
              <a:lnSpc>
                <a:spcPts val="2480"/>
              </a:lnSpc>
              <a:spcBef>
                <a:spcPts val="110"/>
              </a:spcBef>
            </a:pPr>
            <a:endParaRPr lang="fr-CH" kern="0" cap="all" spc="-5" dirty="0"/>
          </a:p>
        </p:txBody>
      </p:sp>
      <p:sp>
        <p:nvSpPr>
          <p:cNvPr id="4" name="ZoneTexte 3">
            <a:extLst>
              <a:ext uri="{FF2B5EF4-FFF2-40B4-BE49-F238E27FC236}">
                <a16:creationId xmlns="" xmlns:a16="http://schemas.microsoft.com/office/drawing/2014/main" id="{444B377B-5759-4B5B-98A2-591748F640BB}"/>
              </a:ext>
            </a:extLst>
          </p:cNvPr>
          <p:cNvSpPr txBox="1"/>
          <p:nvPr/>
        </p:nvSpPr>
        <p:spPr>
          <a:xfrm>
            <a:off x="918669" y="1704235"/>
            <a:ext cx="8077200" cy="4909036"/>
          </a:xfrm>
          <a:prstGeom prst="rect">
            <a:avLst/>
          </a:prstGeom>
          <a:noFill/>
        </p:spPr>
        <p:txBody>
          <a:bodyPr wrap="square" rtlCol="0">
            <a:spAutoFit/>
          </a:bodyPr>
          <a:lstStyle/>
          <a:p>
            <a:pPr marL="342900" indent="-342900">
              <a:buFont typeface="Arial" panose="020B0604020202020204" pitchFamily="34" charset="0"/>
              <a:buChar char="•"/>
            </a:pPr>
            <a:r>
              <a:rPr lang="fr-CH" sz="2000" dirty="0"/>
              <a:t>Tout objet voté au conseil doit être présenté via un préavis</a:t>
            </a:r>
          </a:p>
          <a:p>
            <a:pPr marL="342900" indent="-342900">
              <a:buFont typeface="Arial" panose="020B0604020202020204" pitchFamily="34" charset="0"/>
              <a:buChar char="•"/>
            </a:pPr>
            <a:endParaRPr lang="fr-CH" sz="2000" dirty="0"/>
          </a:p>
          <a:p>
            <a:pPr marL="342900" indent="-342900">
              <a:buFont typeface="Arial" panose="020B0604020202020204" pitchFamily="34" charset="0"/>
              <a:buChar char="•"/>
            </a:pPr>
            <a:r>
              <a:rPr lang="fr-CH" sz="2000" dirty="0"/>
              <a:t>Porte uniquement sur des compétences de l’organe délibérant, notamment:</a:t>
            </a:r>
          </a:p>
          <a:p>
            <a:pPr marL="285750" indent="-285750">
              <a:buFont typeface="Wingdings" panose="05000000000000000000" pitchFamily="2" charset="2"/>
              <a:buChar char="Ø"/>
            </a:pPr>
            <a:endParaRPr lang="fr-CH" sz="2000" dirty="0"/>
          </a:p>
          <a:p>
            <a:pPr lvl="1">
              <a:spcAft>
                <a:spcPts val="600"/>
              </a:spcAft>
            </a:pPr>
            <a:r>
              <a:rPr lang="fr-FR" sz="2000" dirty="0"/>
              <a:t>- le budget</a:t>
            </a:r>
          </a:p>
          <a:p>
            <a:pPr lvl="1">
              <a:spcAft>
                <a:spcPts val="600"/>
              </a:spcAft>
            </a:pPr>
            <a:r>
              <a:rPr lang="fr-FR" sz="2000" dirty="0"/>
              <a:t>- les crédits d’investissement</a:t>
            </a:r>
          </a:p>
          <a:p>
            <a:pPr lvl="1">
              <a:spcAft>
                <a:spcPts val="600"/>
              </a:spcAft>
            </a:pPr>
            <a:r>
              <a:rPr lang="fr-FR" sz="2000" dirty="0"/>
              <a:t>- l’approbation de règlement communaux, les plans d’affectation</a:t>
            </a:r>
          </a:p>
          <a:p>
            <a:pPr lvl="1">
              <a:spcAft>
                <a:spcPts val="600"/>
              </a:spcAft>
            </a:pPr>
            <a:r>
              <a:rPr lang="fr-FR" sz="2000" dirty="0"/>
              <a:t>- l’arrêté d’imposition</a:t>
            </a:r>
          </a:p>
          <a:p>
            <a:pPr lvl="1">
              <a:spcAft>
                <a:spcPts val="600"/>
              </a:spcAft>
            </a:pPr>
            <a:r>
              <a:rPr lang="fr-FR" sz="2000" dirty="0"/>
              <a:t>- l’aliénation ou l’acquisition d’immeubles</a:t>
            </a:r>
          </a:p>
          <a:p>
            <a:pPr lvl="1">
              <a:spcAft>
                <a:spcPts val="600"/>
              </a:spcAft>
            </a:pPr>
            <a:r>
              <a:rPr lang="fr-FR" sz="2000" dirty="0"/>
              <a:t>- la gestion et les comptes de la commune</a:t>
            </a:r>
          </a:p>
          <a:p>
            <a:pPr lvl="1">
              <a:spcAft>
                <a:spcPts val="600"/>
              </a:spcAft>
            </a:pPr>
            <a:r>
              <a:rPr lang="fr-FR" sz="2000" dirty="0"/>
              <a:t>- l’adhésion à une association intercommunale et l’adoption de ses statuts.</a:t>
            </a:r>
          </a:p>
          <a:p>
            <a:endParaRPr lang="fr-CH" dirty="0">
              <a:solidFill>
                <a:srgbClr val="9AAD5A"/>
              </a:solidFill>
            </a:endParaRPr>
          </a:p>
        </p:txBody>
      </p:sp>
    </p:spTree>
    <p:extLst>
      <p:ext uri="{BB962C8B-B14F-4D97-AF65-F5344CB8AC3E}">
        <p14:creationId xmlns:p14="http://schemas.microsoft.com/office/powerpoint/2010/main" val="3456878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 xmlns:a16="http://schemas.microsoft.com/office/drawing/2014/main" id="{0881B76D-CB3F-4340-B81A-35E9BED9187C}"/>
              </a:ext>
            </a:extLst>
          </p:cNvPr>
          <p:cNvPicPr>
            <a:picLocks noChangeAspect="1"/>
          </p:cNvPicPr>
          <p:nvPr/>
        </p:nvPicPr>
        <p:blipFill>
          <a:blip r:embed="rId2"/>
          <a:stretch>
            <a:fillRect/>
          </a:stretch>
        </p:blipFill>
        <p:spPr>
          <a:xfrm>
            <a:off x="0" y="0"/>
            <a:ext cx="1054100" cy="1079500"/>
          </a:xfrm>
          <a:prstGeom prst="rect">
            <a:avLst/>
          </a:prstGeom>
        </p:spPr>
      </p:pic>
      <p:sp>
        <p:nvSpPr>
          <p:cNvPr id="3" name="object 5">
            <a:extLst>
              <a:ext uri="{FF2B5EF4-FFF2-40B4-BE49-F238E27FC236}">
                <a16:creationId xmlns="" xmlns:a16="http://schemas.microsoft.com/office/drawing/2014/main" id="{9BD04919-BC41-5843-AC3B-3B772BCB2F05}"/>
              </a:ext>
            </a:extLst>
          </p:cNvPr>
          <p:cNvSpPr txBox="1">
            <a:spLocks/>
          </p:cNvSpPr>
          <p:nvPr/>
        </p:nvSpPr>
        <p:spPr>
          <a:xfrm>
            <a:off x="918669" y="730250"/>
            <a:ext cx="9223375" cy="973985"/>
          </a:xfrm>
          <a:prstGeom prst="rect">
            <a:avLst/>
          </a:prstGeom>
        </p:spPr>
        <p:txBody>
          <a:bodyPr vert="horz" wrap="square" lIns="0" tIns="13970" rIns="0" bIns="0" rtlCol="0">
            <a:spAutoFit/>
          </a:bodyPr>
          <a:lstStyle>
            <a:lvl1pPr>
              <a:defRPr b="1">
                <a:solidFill>
                  <a:srgbClr val="9AAD5A"/>
                </a:solidFill>
                <a:latin typeface="Arial" panose="020B0604020202020204" pitchFamily="34" charset="0"/>
                <a:ea typeface="+mj-ea"/>
                <a:cs typeface="Arial" panose="020B0604020202020204" pitchFamily="34" charset="0"/>
              </a:defRPr>
            </a:lvl1pPr>
          </a:lstStyle>
          <a:p>
            <a:pPr marL="12700">
              <a:lnSpc>
                <a:spcPts val="2480"/>
              </a:lnSpc>
              <a:spcBef>
                <a:spcPts val="110"/>
              </a:spcBef>
            </a:pPr>
            <a:r>
              <a:rPr lang="fr-CH" cap="all" spc="-5" dirty="0">
                <a:latin typeface="Arial"/>
                <a:cs typeface="Arial"/>
              </a:rPr>
              <a:t>Préavis municipal</a:t>
            </a:r>
          </a:p>
          <a:p>
            <a:pPr marL="12700">
              <a:lnSpc>
                <a:spcPts val="2480"/>
              </a:lnSpc>
              <a:spcBef>
                <a:spcPts val="110"/>
              </a:spcBef>
            </a:pPr>
            <a:endParaRPr lang="fr-CH" cap="all" spc="-5" dirty="0">
              <a:latin typeface="Arial"/>
              <a:cs typeface="Arial"/>
            </a:endParaRPr>
          </a:p>
          <a:p>
            <a:pPr marL="12700">
              <a:lnSpc>
                <a:spcPts val="2480"/>
              </a:lnSpc>
              <a:spcBef>
                <a:spcPts val="110"/>
              </a:spcBef>
            </a:pPr>
            <a:endParaRPr lang="fr-CH" kern="0" cap="all" spc="-5" dirty="0"/>
          </a:p>
        </p:txBody>
      </p:sp>
      <p:sp>
        <p:nvSpPr>
          <p:cNvPr id="4" name="ZoneTexte 3">
            <a:extLst>
              <a:ext uri="{FF2B5EF4-FFF2-40B4-BE49-F238E27FC236}">
                <a16:creationId xmlns="" xmlns:a16="http://schemas.microsoft.com/office/drawing/2014/main" id="{444B377B-5759-4B5B-98A2-591748F640BB}"/>
              </a:ext>
            </a:extLst>
          </p:cNvPr>
          <p:cNvSpPr txBox="1"/>
          <p:nvPr/>
        </p:nvSpPr>
        <p:spPr>
          <a:xfrm>
            <a:off x="918669" y="1704235"/>
            <a:ext cx="8856062" cy="5078313"/>
          </a:xfrm>
          <a:prstGeom prst="rect">
            <a:avLst/>
          </a:prstGeom>
          <a:noFill/>
        </p:spPr>
        <p:txBody>
          <a:bodyPr wrap="square" rtlCol="0">
            <a:spAutoFit/>
          </a:bodyPr>
          <a:lstStyle/>
          <a:p>
            <a:r>
              <a:rPr lang="fr-CH" sz="2000" b="1" dirty="0">
                <a:solidFill>
                  <a:srgbClr val="9AAD5A"/>
                </a:solidFill>
              </a:rPr>
              <a:t>Le contenu du préavis</a:t>
            </a:r>
            <a:r>
              <a:rPr lang="fr-CH" sz="2000" dirty="0">
                <a:solidFill>
                  <a:srgbClr val="9AAD5A"/>
                </a:solidFill>
              </a:rPr>
              <a:t>:</a:t>
            </a:r>
          </a:p>
          <a:p>
            <a:pPr algn="just">
              <a:spcAft>
                <a:spcPts val="600"/>
              </a:spcAft>
            </a:pPr>
            <a:endParaRPr lang="fr-FR" sz="2000" dirty="0">
              <a:solidFill>
                <a:srgbClr val="9AAD5A"/>
              </a:solidFill>
            </a:endParaRPr>
          </a:p>
          <a:p>
            <a:pPr marL="742950" lvl="1" indent="-285750" algn="just">
              <a:spcAft>
                <a:spcPts val="1200"/>
              </a:spcAft>
              <a:buFontTx/>
              <a:buChar char="-"/>
            </a:pPr>
            <a:r>
              <a:rPr lang="fr-FR" sz="2000" dirty="0"/>
              <a:t>Un titre, une référence, par exemple «Préavis N° 1/2021 »</a:t>
            </a:r>
          </a:p>
          <a:p>
            <a:pPr marL="742950" lvl="1" indent="-285750" algn="just">
              <a:spcAft>
                <a:spcPts val="1200"/>
              </a:spcAft>
              <a:buFontTx/>
              <a:buChar char="-"/>
            </a:pPr>
            <a:r>
              <a:rPr lang="fr-FR" sz="2000" dirty="0"/>
              <a:t>Un exposé des motifs (historique, présentation du projet, etc..)</a:t>
            </a:r>
          </a:p>
          <a:p>
            <a:pPr marL="742950" lvl="1" indent="-285750" algn="just">
              <a:spcAft>
                <a:spcPts val="1200"/>
              </a:spcAft>
              <a:buFontTx/>
              <a:buChar char="-"/>
            </a:pPr>
            <a:r>
              <a:rPr lang="fr-FR" sz="2000" dirty="0"/>
              <a:t>Un projet de décision, de règlement, le contre-projet de la Municipalité</a:t>
            </a:r>
          </a:p>
          <a:p>
            <a:pPr marL="742950" lvl="1" indent="-285750" algn="just">
              <a:spcAft>
                <a:spcPts val="1200"/>
              </a:spcAft>
              <a:buFontTx/>
              <a:buChar char="-"/>
            </a:pPr>
            <a:r>
              <a:rPr lang="fr-FR" sz="2800" b="1" dirty="0">
                <a:solidFill>
                  <a:srgbClr val="9AAD5A"/>
                </a:solidFill>
              </a:rPr>
              <a:t>Des conclusions</a:t>
            </a:r>
            <a:r>
              <a:rPr lang="fr-FR" sz="2000" dirty="0">
                <a:solidFill>
                  <a:srgbClr val="9AAD5A"/>
                </a:solidFill>
              </a:rPr>
              <a:t>: </a:t>
            </a:r>
            <a:r>
              <a:rPr lang="fr-FR" sz="2000" dirty="0"/>
              <a:t>elles sont le plus important du préavis. Ce sont elles seules qui sont votées par le conseil et qui autorisent la municipalité à aller de l’avant avec les projets, principalement en engageant les dépenses nécessaires.</a:t>
            </a:r>
          </a:p>
          <a:p>
            <a:pPr algn="just">
              <a:spcAft>
                <a:spcPts val="600"/>
              </a:spcAft>
            </a:pPr>
            <a:endParaRPr lang="fr-FR" sz="2000" dirty="0">
              <a:solidFill>
                <a:srgbClr val="FFC000"/>
              </a:solidFill>
            </a:endParaRPr>
          </a:p>
          <a:p>
            <a:pPr algn="just">
              <a:spcAft>
                <a:spcPts val="600"/>
              </a:spcAft>
            </a:pPr>
            <a:endParaRPr lang="fr-FR" sz="2000" dirty="0">
              <a:solidFill>
                <a:srgbClr val="9AAD5A"/>
              </a:solidFill>
            </a:endParaRPr>
          </a:p>
          <a:p>
            <a:pPr algn="just">
              <a:spcAft>
                <a:spcPts val="600"/>
              </a:spcAft>
            </a:pPr>
            <a:endParaRPr lang="fr-FR" dirty="0">
              <a:solidFill>
                <a:srgbClr val="FFC000"/>
              </a:solidFill>
            </a:endParaRPr>
          </a:p>
          <a:p>
            <a:endParaRPr lang="fr-CH" dirty="0">
              <a:solidFill>
                <a:srgbClr val="9AAD5A"/>
              </a:solidFill>
            </a:endParaRPr>
          </a:p>
        </p:txBody>
      </p:sp>
    </p:spTree>
    <p:extLst>
      <p:ext uri="{BB962C8B-B14F-4D97-AF65-F5344CB8AC3E}">
        <p14:creationId xmlns:p14="http://schemas.microsoft.com/office/powerpoint/2010/main" val="2807852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 xmlns:a16="http://schemas.microsoft.com/office/drawing/2014/main" id="{0881B76D-CB3F-4340-B81A-35E9BED9187C}"/>
              </a:ext>
            </a:extLst>
          </p:cNvPr>
          <p:cNvPicPr>
            <a:picLocks noChangeAspect="1"/>
          </p:cNvPicPr>
          <p:nvPr/>
        </p:nvPicPr>
        <p:blipFill>
          <a:blip r:embed="rId2"/>
          <a:stretch>
            <a:fillRect/>
          </a:stretch>
        </p:blipFill>
        <p:spPr>
          <a:xfrm>
            <a:off x="0" y="0"/>
            <a:ext cx="1054100" cy="1079500"/>
          </a:xfrm>
          <a:prstGeom prst="rect">
            <a:avLst/>
          </a:prstGeom>
        </p:spPr>
      </p:pic>
      <p:sp>
        <p:nvSpPr>
          <p:cNvPr id="3" name="object 5">
            <a:extLst>
              <a:ext uri="{FF2B5EF4-FFF2-40B4-BE49-F238E27FC236}">
                <a16:creationId xmlns="" xmlns:a16="http://schemas.microsoft.com/office/drawing/2014/main" id="{9BD04919-BC41-5843-AC3B-3B772BCB2F05}"/>
              </a:ext>
            </a:extLst>
          </p:cNvPr>
          <p:cNvSpPr txBox="1">
            <a:spLocks/>
          </p:cNvSpPr>
          <p:nvPr/>
        </p:nvSpPr>
        <p:spPr>
          <a:xfrm>
            <a:off x="918669" y="730250"/>
            <a:ext cx="9223375" cy="973985"/>
          </a:xfrm>
          <a:prstGeom prst="rect">
            <a:avLst/>
          </a:prstGeom>
        </p:spPr>
        <p:txBody>
          <a:bodyPr vert="horz" wrap="square" lIns="0" tIns="13970" rIns="0" bIns="0" rtlCol="0">
            <a:spAutoFit/>
          </a:bodyPr>
          <a:lstStyle>
            <a:lvl1pPr>
              <a:defRPr b="1">
                <a:solidFill>
                  <a:srgbClr val="9AAD5A"/>
                </a:solidFill>
                <a:latin typeface="Arial" panose="020B0604020202020204" pitchFamily="34" charset="0"/>
                <a:ea typeface="+mj-ea"/>
                <a:cs typeface="Arial" panose="020B0604020202020204" pitchFamily="34" charset="0"/>
              </a:defRPr>
            </a:lvl1pPr>
          </a:lstStyle>
          <a:p>
            <a:pPr marL="12700">
              <a:lnSpc>
                <a:spcPts val="2480"/>
              </a:lnSpc>
              <a:spcBef>
                <a:spcPts val="110"/>
              </a:spcBef>
            </a:pPr>
            <a:r>
              <a:rPr lang="fr-CH" cap="all" spc="-5" dirty="0">
                <a:latin typeface="Arial"/>
                <a:cs typeface="Arial"/>
              </a:rPr>
              <a:t>Préavis municipal</a:t>
            </a:r>
          </a:p>
          <a:p>
            <a:pPr marL="12700">
              <a:lnSpc>
                <a:spcPts val="2480"/>
              </a:lnSpc>
              <a:spcBef>
                <a:spcPts val="110"/>
              </a:spcBef>
            </a:pPr>
            <a:endParaRPr lang="fr-CH" cap="all" spc="-5" dirty="0">
              <a:latin typeface="Arial"/>
              <a:cs typeface="Arial"/>
            </a:endParaRPr>
          </a:p>
          <a:p>
            <a:pPr marL="12700">
              <a:lnSpc>
                <a:spcPts val="2480"/>
              </a:lnSpc>
              <a:spcBef>
                <a:spcPts val="110"/>
              </a:spcBef>
            </a:pPr>
            <a:endParaRPr lang="fr-CH" kern="0" cap="all" spc="-5" dirty="0"/>
          </a:p>
        </p:txBody>
      </p:sp>
      <p:sp>
        <p:nvSpPr>
          <p:cNvPr id="5" name="ZoneTexte 4">
            <a:extLst>
              <a:ext uri="{FF2B5EF4-FFF2-40B4-BE49-F238E27FC236}">
                <a16:creationId xmlns="" xmlns:a16="http://schemas.microsoft.com/office/drawing/2014/main" id="{FED1BD84-886C-48DA-8D2C-BA5A83AA5BDE}"/>
              </a:ext>
            </a:extLst>
          </p:cNvPr>
          <p:cNvSpPr txBox="1"/>
          <p:nvPr/>
        </p:nvSpPr>
        <p:spPr>
          <a:xfrm>
            <a:off x="1054099" y="1704235"/>
            <a:ext cx="8720631" cy="3908762"/>
          </a:xfrm>
          <a:prstGeom prst="rect">
            <a:avLst/>
          </a:prstGeom>
          <a:noFill/>
        </p:spPr>
        <p:txBody>
          <a:bodyPr wrap="square" rtlCol="0">
            <a:spAutoFit/>
          </a:bodyPr>
          <a:lstStyle/>
          <a:p>
            <a:r>
              <a:rPr lang="fr-CH" sz="2000" b="1" dirty="0">
                <a:solidFill>
                  <a:srgbClr val="9AAD5A"/>
                </a:solidFill>
              </a:rPr>
              <a:t>La </a:t>
            </a:r>
            <a:r>
              <a:rPr lang="fr-CH" sz="2000" b="1" dirty="0">
                <a:solidFill>
                  <a:srgbClr val="9AAD5A"/>
                </a:solidFill>
                <a:hlinkClick r:id="rId3">
                  <a:extLst>
                    <a:ext uri="{A12FA001-AC4F-418D-AE19-62706E023703}">
                      <ahyp:hlinkClr xmlns="" xmlns:ahyp="http://schemas.microsoft.com/office/drawing/2018/hyperlinkcolor" val="tx"/>
                    </a:ext>
                  </a:extLst>
                </a:hlinkClick>
              </a:rPr>
              <a:t>procédure</a:t>
            </a:r>
            <a:r>
              <a:rPr lang="fr-CH" sz="2000" b="1" dirty="0">
                <a:solidFill>
                  <a:srgbClr val="9AAD5A"/>
                </a:solidFill>
              </a:rPr>
              <a:t>:</a:t>
            </a:r>
          </a:p>
          <a:p>
            <a:pPr algn="just"/>
            <a:endParaRPr lang="fr-CH" sz="2000" b="1" dirty="0">
              <a:solidFill>
                <a:srgbClr val="9AAD5A"/>
              </a:solidFill>
            </a:endParaRPr>
          </a:p>
          <a:p>
            <a:pPr marL="342900" indent="-342900" algn="just">
              <a:buFont typeface="Arial" panose="020B0604020202020204" pitchFamily="34" charset="0"/>
              <a:buChar char="•"/>
            </a:pPr>
            <a:r>
              <a:rPr lang="fr-FR" sz="2000" dirty="0"/>
              <a:t>Le préavis </a:t>
            </a:r>
            <a:r>
              <a:rPr lang="fr-FR" sz="2800" b="1" dirty="0">
                <a:solidFill>
                  <a:srgbClr val="9AAD5A"/>
                </a:solidFill>
              </a:rPr>
              <a:t>doit impérativement </a:t>
            </a:r>
            <a:r>
              <a:rPr lang="fr-FR" sz="2000" dirty="0"/>
              <a:t>être soumis à une commission du conseil. Le Conseil ne peut pas valablement délibérer sans le rapport d’au moins une commission.</a:t>
            </a:r>
          </a:p>
          <a:p>
            <a:pPr marL="342900" indent="-342900" algn="just">
              <a:buFont typeface="Arial" panose="020B0604020202020204" pitchFamily="34" charset="0"/>
              <a:buChar char="•"/>
            </a:pPr>
            <a:endParaRPr lang="fr-FR" sz="2000" dirty="0">
              <a:solidFill>
                <a:srgbClr val="9AAD5A"/>
              </a:solidFill>
            </a:endParaRPr>
          </a:p>
          <a:p>
            <a:pPr marL="342900" indent="-342900" algn="just">
              <a:buFont typeface="Arial" panose="020B0604020202020204" pitchFamily="34" charset="0"/>
              <a:buChar char="•"/>
            </a:pPr>
            <a:r>
              <a:rPr lang="fr-FR" sz="2000" dirty="0"/>
              <a:t>Le préavis doit être porté à l’OJ.</a:t>
            </a:r>
          </a:p>
          <a:p>
            <a:pPr marL="342900" indent="-342900" algn="just">
              <a:buFont typeface="Arial" panose="020B0604020202020204" pitchFamily="34" charset="0"/>
              <a:buChar char="•"/>
            </a:pPr>
            <a:endParaRPr lang="fr-FR" sz="2000" dirty="0"/>
          </a:p>
          <a:p>
            <a:pPr marL="342900" indent="-342900" algn="just">
              <a:buFont typeface="Arial" panose="020B0604020202020204" pitchFamily="34" charset="0"/>
              <a:buChar char="•"/>
            </a:pPr>
            <a:r>
              <a:rPr lang="fr-FR" sz="2000" dirty="0"/>
              <a:t>Schéma de la procédure de traitement du préavis</a:t>
            </a:r>
          </a:p>
          <a:p>
            <a:pPr algn="just"/>
            <a:endParaRPr lang="fr-FR" sz="2000" dirty="0">
              <a:solidFill>
                <a:srgbClr val="9AAD5A"/>
              </a:solidFill>
            </a:endParaRPr>
          </a:p>
          <a:p>
            <a:pPr algn="just"/>
            <a:endParaRPr lang="fr-FR" sz="2000" dirty="0">
              <a:solidFill>
                <a:srgbClr val="9AAD5A"/>
              </a:solidFill>
            </a:endParaRPr>
          </a:p>
          <a:p>
            <a:pPr algn="just"/>
            <a:endParaRPr lang="fr-FR" sz="2000" dirty="0">
              <a:solidFill>
                <a:srgbClr val="FF0000"/>
              </a:solidFill>
            </a:endParaRPr>
          </a:p>
        </p:txBody>
      </p:sp>
    </p:spTree>
    <p:extLst>
      <p:ext uri="{BB962C8B-B14F-4D97-AF65-F5344CB8AC3E}">
        <p14:creationId xmlns:p14="http://schemas.microsoft.com/office/powerpoint/2010/main" val="1694927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 xmlns:a16="http://schemas.microsoft.com/office/drawing/2014/main" id="{42EEC572-CD62-B44E-93EF-5DFD11ABE84D}"/>
              </a:ext>
            </a:extLst>
          </p:cNvPr>
          <p:cNvPicPr>
            <a:picLocks noChangeAspect="1"/>
          </p:cNvPicPr>
          <p:nvPr/>
        </p:nvPicPr>
        <p:blipFill>
          <a:blip r:embed="rId2"/>
          <a:stretch>
            <a:fillRect/>
          </a:stretch>
        </p:blipFill>
        <p:spPr>
          <a:xfrm>
            <a:off x="0" y="0"/>
            <a:ext cx="1054100" cy="1079500"/>
          </a:xfrm>
          <a:prstGeom prst="rect">
            <a:avLst/>
          </a:prstGeom>
        </p:spPr>
      </p:pic>
      <p:sp>
        <p:nvSpPr>
          <p:cNvPr id="4" name="object 5">
            <a:extLst>
              <a:ext uri="{FF2B5EF4-FFF2-40B4-BE49-F238E27FC236}">
                <a16:creationId xmlns="" xmlns:a16="http://schemas.microsoft.com/office/drawing/2014/main" id="{FA709A92-96B4-DB4B-97C9-A90D0E8F3C57}"/>
              </a:ext>
            </a:extLst>
          </p:cNvPr>
          <p:cNvSpPr txBox="1">
            <a:spLocks/>
          </p:cNvSpPr>
          <p:nvPr/>
        </p:nvSpPr>
        <p:spPr>
          <a:xfrm>
            <a:off x="918669" y="730250"/>
            <a:ext cx="9223375" cy="973985"/>
          </a:xfrm>
          <a:prstGeom prst="rect">
            <a:avLst/>
          </a:prstGeom>
        </p:spPr>
        <p:txBody>
          <a:bodyPr vert="horz" wrap="square" lIns="0" tIns="13970" rIns="0" bIns="0" rtlCol="0">
            <a:spAutoFit/>
          </a:bodyPr>
          <a:lstStyle>
            <a:lvl1pPr>
              <a:defRPr b="1">
                <a:solidFill>
                  <a:srgbClr val="9AAD5A"/>
                </a:solidFill>
                <a:latin typeface="Arial" panose="020B0604020202020204" pitchFamily="34" charset="0"/>
                <a:ea typeface="+mj-ea"/>
                <a:cs typeface="Arial" panose="020B0604020202020204" pitchFamily="34" charset="0"/>
              </a:defRPr>
            </a:lvl1pPr>
          </a:lstStyle>
          <a:p>
            <a:pPr marL="12700">
              <a:lnSpc>
                <a:spcPts val="2480"/>
              </a:lnSpc>
              <a:spcBef>
                <a:spcPts val="110"/>
              </a:spcBef>
            </a:pPr>
            <a:r>
              <a:rPr lang="fr-CH" cap="all" spc="-5" dirty="0">
                <a:latin typeface="Arial"/>
                <a:cs typeface="Arial"/>
              </a:rPr>
              <a:t>Commissions du conseil</a:t>
            </a:r>
          </a:p>
          <a:p>
            <a:pPr marL="12700">
              <a:lnSpc>
                <a:spcPts val="2480"/>
              </a:lnSpc>
              <a:spcBef>
                <a:spcPts val="110"/>
              </a:spcBef>
            </a:pPr>
            <a:endParaRPr lang="fr-CH" cap="all" spc="-5" dirty="0">
              <a:latin typeface="Arial"/>
              <a:cs typeface="Arial"/>
            </a:endParaRPr>
          </a:p>
          <a:p>
            <a:pPr marL="12700">
              <a:lnSpc>
                <a:spcPts val="2480"/>
              </a:lnSpc>
              <a:spcBef>
                <a:spcPts val="110"/>
              </a:spcBef>
            </a:pPr>
            <a:endParaRPr lang="fr-CH" kern="0" cap="all" spc="-5" dirty="0"/>
          </a:p>
        </p:txBody>
      </p:sp>
      <p:sp>
        <p:nvSpPr>
          <p:cNvPr id="6" name="ZoneTexte 5">
            <a:extLst>
              <a:ext uri="{FF2B5EF4-FFF2-40B4-BE49-F238E27FC236}">
                <a16:creationId xmlns="" xmlns:a16="http://schemas.microsoft.com/office/drawing/2014/main" id="{231D08F5-BEB9-411D-A2B7-4EDCCF4C4056}"/>
              </a:ext>
            </a:extLst>
          </p:cNvPr>
          <p:cNvSpPr txBox="1"/>
          <p:nvPr/>
        </p:nvSpPr>
        <p:spPr>
          <a:xfrm>
            <a:off x="850900" y="1492250"/>
            <a:ext cx="8991600" cy="5724644"/>
          </a:xfrm>
          <a:prstGeom prst="rect">
            <a:avLst/>
          </a:prstGeom>
          <a:noFill/>
        </p:spPr>
        <p:txBody>
          <a:bodyPr wrap="square" rtlCol="0">
            <a:spAutoFit/>
          </a:bodyPr>
          <a:lstStyle/>
          <a:p>
            <a:r>
              <a:rPr lang="fr-CH" sz="2000" b="1" dirty="0">
                <a:solidFill>
                  <a:srgbClr val="9AAD5A"/>
                </a:solidFill>
              </a:rPr>
              <a:t>Les règles de bases</a:t>
            </a:r>
          </a:p>
          <a:p>
            <a:pPr marL="342900" indent="-342900" algn="just">
              <a:buFont typeface="Arial" panose="020B0604020202020204" pitchFamily="34" charset="0"/>
              <a:buChar char="•"/>
            </a:pPr>
            <a:endParaRPr lang="fr-CH" sz="2000" b="1" dirty="0">
              <a:solidFill>
                <a:srgbClr val="9AAD5A"/>
              </a:solidFill>
            </a:endParaRPr>
          </a:p>
          <a:p>
            <a:pPr marL="342900" indent="-342900" algn="just">
              <a:spcAft>
                <a:spcPts val="1200"/>
              </a:spcAft>
              <a:buFont typeface="Arial" panose="020B0604020202020204" pitchFamily="34" charset="0"/>
              <a:buChar char="•"/>
            </a:pPr>
            <a:r>
              <a:rPr lang="fr-FR" sz="2000" dirty="0"/>
              <a:t>La commission donne son </a:t>
            </a:r>
            <a:r>
              <a:rPr lang="fr-FR" sz="2800" b="1" dirty="0">
                <a:solidFill>
                  <a:srgbClr val="9AAD5A"/>
                </a:solidFill>
              </a:rPr>
              <a:t>point de vue </a:t>
            </a:r>
            <a:r>
              <a:rPr lang="fr-FR" sz="2000" dirty="0"/>
              <a:t>pour que le conseil puisse prendre une décision. Elle peut préaviser négativement ou positivement un préavis, ou proposer des amendements</a:t>
            </a:r>
            <a:r>
              <a:rPr lang="fr-FR" sz="2000" dirty="0">
                <a:solidFill>
                  <a:srgbClr val="9AAD5A"/>
                </a:solidFill>
              </a:rPr>
              <a:t> </a:t>
            </a:r>
            <a:r>
              <a:rPr lang="fr-FR" sz="2800" b="1" dirty="0">
                <a:solidFill>
                  <a:srgbClr val="9AAD5A"/>
                </a:solidFill>
              </a:rPr>
              <a:t>aux conclusions</a:t>
            </a:r>
            <a:r>
              <a:rPr lang="fr-FR" sz="2000" dirty="0">
                <a:solidFill>
                  <a:srgbClr val="9AAD5A"/>
                </a:solidFill>
              </a:rPr>
              <a:t>.</a:t>
            </a:r>
          </a:p>
          <a:p>
            <a:pPr marL="342900" indent="-342900" algn="just">
              <a:spcAft>
                <a:spcPts val="1200"/>
              </a:spcAft>
              <a:buFont typeface="Arial" panose="020B0604020202020204" pitchFamily="34" charset="0"/>
              <a:buChar char="•"/>
            </a:pPr>
            <a:r>
              <a:rPr lang="fr-FR" sz="2000" dirty="0"/>
              <a:t>Pour qu’une commission puisse délibérer, il faut que le </a:t>
            </a:r>
            <a:r>
              <a:rPr lang="fr-FR" sz="2800" b="1" dirty="0">
                <a:solidFill>
                  <a:srgbClr val="9AAD5A"/>
                </a:solidFill>
              </a:rPr>
              <a:t>quorum</a:t>
            </a:r>
            <a:r>
              <a:rPr lang="fr-FR" sz="2000" dirty="0">
                <a:solidFill>
                  <a:srgbClr val="9AAD5A"/>
                </a:solidFill>
              </a:rPr>
              <a:t> </a:t>
            </a:r>
            <a:r>
              <a:rPr lang="fr-FR" sz="2000" dirty="0"/>
              <a:t>soit atteint, soit la majorité des membres soient présents lors d’une séance.</a:t>
            </a:r>
            <a:endParaRPr lang="fr-FR" sz="2000" dirty="0">
              <a:solidFill>
                <a:srgbClr val="9AAD5A"/>
              </a:solidFill>
            </a:endParaRPr>
          </a:p>
          <a:p>
            <a:pPr marL="342900" indent="-342900" algn="just">
              <a:spcAft>
                <a:spcPts val="1200"/>
              </a:spcAft>
              <a:buFont typeface="Arial" panose="020B0604020202020204" pitchFamily="34" charset="0"/>
              <a:buChar char="•"/>
            </a:pPr>
            <a:r>
              <a:rPr lang="fr-FR" sz="2000" dirty="0"/>
              <a:t>Les commissions délibèrent à </a:t>
            </a:r>
            <a:r>
              <a:rPr lang="fr-FR" sz="2800" b="1" dirty="0">
                <a:solidFill>
                  <a:srgbClr val="9AAD5A"/>
                </a:solidFill>
              </a:rPr>
              <a:t>huis clos</a:t>
            </a:r>
            <a:r>
              <a:rPr lang="fr-FR" sz="2000" dirty="0">
                <a:solidFill>
                  <a:srgbClr val="9AAD5A"/>
                </a:solidFill>
              </a:rPr>
              <a:t>. </a:t>
            </a:r>
            <a:r>
              <a:rPr lang="fr-FR" sz="2000" dirty="0"/>
              <a:t>Les séances ne sont pas publiques, les commissaires sont soumis au </a:t>
            </a:r>
            <a:r>
              <a:rPr lang="fr-FR" sz="2800" b="1" dirty="0">
                <a:solidFill>
                  <a:srgbClr val="9AAD5A"/>
                </a:solidFill>
              </a:rPr>
              <a:t>secret</a:t>
            </a:r>
            <a:r>
              <a:rPr lang="fr-FR" sz="2000" dirty="0"/>
              <a:t> des délibérations et au secret de fonction </a:t>
            </a:r>
            <a:endParaRPr lang="fr-FR" sz="2000" dirty="0">
              <a:solidFill>
                <a:srgbClr val="9AAD5A"/>
              </a:solidFill>
            </a:endParaRPr>
          </a:p>
          <a:p>
            <a:pPr marL="342900" indent="-342900" algn="just">
              <a:spcAft>
                <a:spcPts val="1200"/>
              </a:spcAft>
              <a:buFont typeface="Arial" panose="020B0604020202020204" pitchFamily="34" charset="0"/>
              <a:buChar char="•"/>
            </a:pPr>
            <a:r>
              <a:rPr lang="fr-FR" sz="2000" dirty="0"/>
              <a:t>La commission doit </a:t>
            </a:r>
            <a:r>
              <a:rPr lang="fr-FR" sz="2800" b="1" dirty="0">
                <a:solidFill>
                  <a:srgbClr val="9AAD5A"/>
                </a:solidFill>
              </a:rPr>
              <a:t>voter</a:t>
            </a:r>
            <a:r>
              <a:rPr lang="fr-FR" sz="2000" b="1" dirty="0">
                <a:solidFill>
                  <a:srgbClr val="9AAD5A"/>
                </a:solidFill>
              </a:rPr>
              <a:t> </a:t>
            </a:r>
            <a:r>
              <a:rPr lang="fr-FR" sz="2000" dirty="0"/>
              <a:t>l’objet. Pour que l’objet soit accepté, la décision doit être prise à la majorité simple des membres présents.</a:t>
            </a:r>
            <a:endParaRPr lang="fr-FR" sz="2000" dirty="0">
              <a:solidFill>
                <a:srgbClr val="9AAD5A"/>
              </a:solidFill>
            </a:endParaRPr>
          </a:p>
          <a:p>
            <a:pPr marL="342900" indent="-342900" algn="just">
              <a:buFont typeface="Arial" panose="020B0604020202020204" pitchFamily="34" charset="0"/>
              <a:buChar char="•"/>
            </a:pPr>
            <a:r>
              <a:rPr lang="fr-FR" sz="2000" dirty="0"/>
              <a:t>Le président de la commission prend part au vote et, en cas d’égalité, son vote est prépondérant.</a:t>
            </a:r>
            <a:endParaRPr lang="fr-CH" sz="2000" b="1" dirty="0">
              <a:solidFill>
                <a:srgbClr val="9AAD5A"/>
              </a:solidFill>
            </a:endParaRPr>
          </a:p>
          <a:p>
            <a:endParaRPr lang="fr-CH" dirty="0"/>
          </a:p>
        </p:txBody>
      </p:sp>
    </p:spTree>
    <p:extLst>
      <p:ext uri="{BB962C8B-B14F-4D97-AF65-F5344CB8AC3E}">
        <p14:creationId xmlns:p14="http://schemas.microsoft.com/office/powerpoint/2010/main" val="1095361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 xmlns:a16="http://schemas.microsoft.com/office/drawing/2014/main" id="{42EEC572-CD62-B44E-93EF-5DFD11ABE84D}"/>
              </a:ext>
            </a:extLst>
          </p:cNvPr>
          <p:cNvPicPr>
            <a:picLocks noChangeAspect="1"/>
          </p:cNvPicPr>
          <p:nvPr/>
        </p:nvPicPr>
        <p:blipFill>
          <a:blip r:embed="rId2"/>
          <a:stretch>
            <a:fillRect/>
          </a:stretch>
        </p:blipFill>
        <p:spPr>
          <a:xfrm>
            <a:off x="0" y="0"/>
            <a:ext cx="1054100" cy="1079500"/>
          </a:xfrm>
          <a:prstGeom prst="rect">
            <a:avLst/>
          </a:prstGeom>
        </p:spPr>
      </p:pic>
      <p:sp>
        <p:nvSpPr>
          <p:cNvPr id="4" name="object 5">
            <a:extLst>
              <a:ext uri="{FF2B5EF4-FFF2-40B4-BE49-F238E27FC236}">
                <a16:creationId xmlns="" xmlns:a16="http://schemas.microsoft.com/office/drawing/2014/main" id="{FA709A92-96B4-DB4B-97C9-A90D0E8F3C57}"/>
              </a:ext>
            </a:extLst>
          </p:cNvPr>
          <p:cNvSpPr txBox="1">
            <a:spLocks/>
          </p:cNvSpPr>
          <p:nvPr/>
        </p:nvSpPr>
        <p:spPr>
          <a:xfrm>
            <a:off x="918669" y="730250"/>
            <a:ext cx="9223375" cy="973985"/>
          </a:xfrm>
          <a:prstGeom prst="rect">
            <a:avLst/>
          </a:prstGeom>
        </p:spPr>
        <p:txBody>
          <a:bodyPr vert="horz" wrap="square" lIns="0" tIns="13970" rIns="0" bIns="0" rtlCol="0">
            <a:spAutoFit/>
          </a:bodyPr>
          <a:lstStyle>
            <a:lvl1pPr>
              <a:defRPr b="1">
                <a:solidFill>
                  <a:srgbClr val="9AAD5A"/>
                </a:solidFill>
                <a:latin typeface="Arial" panose="020B0604020202020204" pitchFamily="34" charset="0"/>
                <a:ea typeface="+mj-ea"/>
                <a:cs typeface="Arial" panose="020B0604020202020204" pitchFamily="34" charset="0"/>
              </a:defRPr>
            </a:lvl1pPr>
          </a:lstStyle>
          <a:p>
            <a:pPr marL="12700">
              <a:lnSpc>
                <a:spcPts val="2480"/>
              </a:lnSpc>
              <a:spcBef>
                <a:spcPts val="110"/>
              </a:spcBef>
            </a:pPr>
            <a:r>
              <a:rPr lang="fr-CH" cap="all" spc="-5" dirty="0">
                <a:latin typeface="Arial"/>
                <a:cs typeface="Arial"/>
              </a:rPr>
              <a:t>Commissions du conseil</a:t>
            </a:r>
          </a:p>
          <a:p>
            <a:pPr marL="12700">
              <a:lnSpc>
                <a:spcPts val="2480"/>
              </a:lnSpc>
              <a:spcBef>
                <a:spcPts val="110"/>
              </a:spcBef>
            </a:pPr>
            <a:endParaRPr lang="fr-CH" cap="all" spc="-5" dirty="0">
              <a:latin typeface="Arial"/>
              <a:cs typeface="Arial"/>
            </a:endParaRPr>
          </a:p>
          <a:p>
            <a:pPr marL="12700">
              <a:lnSpc>
                <a:spcPts val="2480"/>
              </a:lnSpc>
              <a:spcBef>
                <a:spcPts val="110"/>
              </a:spcBef>
            </a:pPr>
            <a:endParaRPr lang="fr-CH" kern="0" cap="all" spc="-5" dirty="0"/>
          </a:p>
        </p:txBody>
      </p:sp>
      <p:sp>
        <p:nvSpPr>
          <p:cNvPr id="6" name="ZoneTexte 5">
            <a:extLst>
              <a:ext uri="{FF2B5EF4-FFF2-40B4-BE49-F238E27FC236}">
                <a16:creationId xmlns="" xmlns:a16="http://schemas.microsoft.com/office/drawing/2014/main" id="{231D08F5-BEB9-411D-A2B7-4EDCCF4C4056}"/>
              </a:ext>
            </a:extLst>
          </p:cNvPr>
          <p:cNvSpPr txBox="1"/>
          <p:nvPr/>
        </p:nvSpPr>
        <p:spPr>
          <a:xfrm>
            <a:off x="850900" y="1922661"/>
            <a:ext cx="8991600" cy="3816429"/>
          </a:xfrm>
          <a:prstGeom prst="rect">
            <a:avLst/>
          </a:prstGeom>
          <a:noFill/>
        </p:spPr>
        <p:txBody>
          <a:bodyPr wrap="square" rtlCol="0">
            <a:spAutoFit/>
          </a:bodyPr>
          <a:lstStyle/>
          <a:p>
            <a:r>
              <a:rPr lang="fr-CH" sz="2000" b="1" dirty="0">
                <a:solidFill>
                  <a:srgbClr val="9AAD5A"/>
                </a:solidFill>
              </a:rPr>
              <a:t>Les rapports des commissions</a:t>
            </a:r>
          </a:p>
          <a:p>
            <a:pPr algn="just"/>
            <a:endParaRPr lang="fr-CH" sz="2000" b="1" dirty="0">
              <a:solidFill>
                <a:srgbClr val="9AAD5A"/>
              </a:solidFill>
            </a:endParaRPr>
          </a:p>
          <a:p>
            <a:pPr lvl="1" algn="just"/>
            <a:r>
              <a:rPr lang="fr-FR" sz="2000" dirty="0"/>
              <a:t>Le conseil ne vote ni le rapport ni les conclusions du rapport. Seules les </a:t>
            </a:r>
            <a:r>
              <a:rPr lang="fr-FR" sz="2800" dirty="0">
                <a:solidFill>
                  <a:srgbClr val="9AAD5A"/>
                </a:solidFill>
              </a:rPr>
              <a:t>conclusions du préavis</a:t>
            </a:r>
            <a:r>
              <a:rPr lang="fr-FR" sz="2000" dirty="0">
                <a:solidFill>
                  <a:srgbClr val="9AAD5A"/>
                </a:solidFill>
              </a:rPr>
              <a:t> </a:t>
            </a:r>
            <a:r>
              <a:rPr lang="fr-FR" sz="2000" dirty="0"/>
              <a:t>municipal font l’objet d’un vote de la part du conseil.</a:t>
            </a:r>
          </a:p>
          <a:p>
            <a:pPr lvl="1" algn="just"/>
            <a:endParaRPr lang="fr-FR" sz="2000" dirty="0">
              <a:solidFill>
                <a:srgbClr val="9AAD5A"/>
              </a:solidFill>
            </a:endParaRPr>
          </a:p>
          <a:p>
            <a:pPr lvl="1" algn="just"/>
            <a:r>
              <a:rPr lang="fr-FR" sz="2000" dirty="0"/>
              <a:t>En cas d’amendement, le conseil doit se prononcer d’abord sur les amendements proposés par la commission. Ensuite, le conseil votera finalement le préavis amendé ou pas.</a:t>
            </a:r>
          </a:p>
          <a:p>
            <a:endParaRPr lang="fr-FR" sz="1600" dirty="0">
              <a:solidFill>
                <a:srgbClr val="9AAD5A"/>
              </a:solidFill>
            </a:endParaRPr>
          </a:p>
          <a:p>
            <a:r>
              <a:rPr lang="fr-CH" sz="2000" b="1" dirty="0">
                <a:solidFill>
                  <a:srgbClr val="9AAD5A"/>
                </a:solidFill>
              </a:rPr>
              <a:t> </a:t>
            </a:r>
          </a:p>
          <a:p>
            <a:endParaRPr lang="fr-CH" dirty="0"/>
          </a:p>
        </p:txBody>
      </p:sp>
      <p:pic>
        <p:nvPicPr>
          <p:cNvPr id="5" name="Picture 2" descr="Panneau De Signalisation Attention - Images vectorielles gratuites sur  Pixabay">
            <a:extLst>
              <a:ext uri="{FF2B5EF4-FFF2-40B4-BE49-F238E27FC236}">
                <a16:creationId xmlns="" xmlns:a16="http://schemas.microsoft.com/office/drawing/2014/main" id="{83F017D2-22C6-4F0A-A345-873EB0BDFB9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196" y="2547396"/>
            <a:ext cx="657408" cy="57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1024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 xmlns:a16="http://schemas.microsoft.com/office/drawing/2014/main" id="{42EEC572-CD62-B44E-93EF-5DFD11ABE84D}"/>
              </a:ext>
            </a:extLst>
          </p:cNvPr>
          <p:cNvPicPr>
            <a:picLocks noChangeAspect="1"/>
          </p:cNvPicPr>
          <p:nvPr/>
        </p:nvPicPr>
        <p:blipFill>
          <a:blip r:embed="rId2"/>
          <a:stretch>
            <a:fillRect/>
          </a:stretch>
        </p:blipFill>
        <p:spPr>
          <a:xfrm>
            <a:off x="0" y="0"/>
            <a:ext cx="1054100" cy="1079500"/>
          </a:xfrm>
          <a:prstGeom prst="rect">
            <a:avLst/>
          </a:prstGeom>
        </p:spPr>
      </p:pic>
      <p:sp>
        <p:nvSpPr>
          <p:cNvPr id="4" name="object 5">
            <a:extLst>
              <a:ext uri="{FF2B5EF4-FFF2-40B4-BE49-F238E27FC236}">
                <a16:creationId xmlns="" xmlns:a16="http://schemas.microsoft.com/office/drawing/2014/main" id="{FA709A92-96B4-DB4B-97C9-A90D0E8F3C57}"/>
              </a:ext>
            </a:extLst>
          </p:cNvPr>
          <p:cNvSpPr txBox="1">
            <a:spLocks/>
          </p:cNvSpPr>
          <p:nvPr/>
        </p:nvSpPr>
        <p:spPr>
          <a:xfrm>
            <a:off x="918669" y="730250"/>
            <a:ext cx="9223375" cy="973985"/>
          </a:xfrm>
          <a:prstGeom prst="rect">
            <a:avLst/>
          </a:prstGeom>
        </p:spPr>
        <p:txBody>
          <a:bodyPr vert="horz" wrap="square" lIns="0" tIns="13970" rIns="0" bIns="0" rtlCol="0">
            <a:spAutoFit/>
          </a:bodyPr>
          <a:lstStyle>
            <a:lvl1pPr>
              <a:defRPr b="1">
                <a:solidFill>
                  <a:srgbClr val="9AAD5A"/>
                </a:solidFill>
                <a:latin typeface="Arial" panose="020B0604020202020204" pitchFamily="34" charset="0"/>
                <a:ea typeface="+mj-ea"/>
                <a:cs typeface="Arial" panose="020B0604020202020204" pitchFamily="34" charset="0"/>
              </a:defRPr>
            </a:lvl1pPr>
          </a:lstStyle>
          <a:p>
            <a:pPr marL="12700">
              <a:lnSpc>
                <a:spcPts val="2480"/>
              </a:lnSpc>
              <a:spcBef>
                <a:spcPts val="110"/>
              </a:spcBef>
            </a:pPr>
            <a:r>
              <a:rPr lang="fr-CH" cap="all" spc="-5" dirty="0">
                <a:latin typeface="Arial"/>
                <a:cs typeface="Arial"/>
              </a:rPr>
              <a:t>Commissions du conseil</a:t>
            </a:r>
          </a:p>
          <a:p>
            <a:pPr marL="12700">
              <a:lnSpc>
                <a:spcPts val="2480"/>
              </a:lnSpc>
              <a:spcBef>
                <a:spcPts val="110"/>
              </a:spcBef>
            </a:pPr>
            <a:endParaRPr lang="fr-CH" cap="all" spc="-5" dirty="0">
              <a:latin typeface="Arial"/>
              <a:cs typeface="Arial"/>
            </a:endParaRPr>
          </a:p>
          <a:p>
            <a:pPr marL="12700">
              <a:lnSpc>
                <a:spcPts val="2480"/>
              </a:lnSpc>
              <a:spcBef>
                <a:spcPts val="110"/>
              </a:spcBef>
            </a:pPr>
            <a:endParaRPr lang="fr-CH" kern="0" cap="all" spc="-5" dirty="0"/>
          </a:p>
        </p:txBody>
      </p:sp>
      <p:sp>
        <p:nvSpPr>
          <p:cNvPr id="6" name="ZoneTexte 5">
            <a:extLst>
              <a:ext uri="{FF2B5EF4-FFF2-40B4-BE49-F238E27FC236}">
                <a16:creationId xmlns="" xmlns:a16="http://schemas.microsoft.com/office/drawing/2014/main" id="{231D08F5-BEB9-411D-A2B7-4EDCCF4C4056}"/>
              </a:ext>
            </a:extLst>
          </p:cNvPr>
          <p:cNvSpPr txBox="1"/>
          <p:nvPr/>
        </p:nvSpPr>
        <p:spPr>
          <a:xfrm>
            <a:off x="850900" y="1922661"/>
            <a:ext cx="8991600" cy="1538883"/>
          </a:xfrm>
          <a:prstGeom prst="rect">
            <a:avLst/>
          </a:prstGeom>
          <a:noFill/>
        </p:spPr>
        <p:txBody>
          <a:bodyPr wrap="square" rtlCol="0">
            <a:spAutoFit/>
          </a:bodyPr>
          <a:lstStyle/>
          <a:p>
            <a:pPr lvl="1"/>
            <a:r>
              <a:rPr lang="fr-CH" sz="2000" b="1" dirty="0">
                <a:solidFill>
                  <a:srgbClr val="9AAD5A"/>
                </a:solidFill>
              </a:rPr>
              <a:t>	         Les rapports des commissions</a:t>
            </a:r>
          </a:p>
          <a:p>
            <a:endParaRPr lang="fr-CH" sz="2000" b="1" dirty="0">
              <a:solidFill>
                <a:srgbClr val="9AAD5A"/>
              </a:solidFill>
            </a:endParaRPr>
          </a:p>
          <a:p>
            <a:endParaRPr lang="fr-FR" sz="1600" dirty="0">
              <a:solidFill>
                <a:srgbClr val="9AAD5A"/>
              </a:solidFill>
            </a:endParaRPr>
          </a:p>
          <a:p>
            <a:r>
              <a:rPr lang="fr-CH" sz="2000" b="1" dirty="0">
                <a:solidFill>
                  <a:srgbClr val="9AAD5A"/>
                </a:solidFill>
              </a:rPr>
              <a:t> </a:t>
            </a:r>
          </a:p>
          <a:p>
            <a:endParaRPr lang="fr-CH" dirty="0"/>
          </a:p>
        </p:txBody>
      </p:sp>
      <p:cxnSp>
        <p:nvCxnSpPr>
          <p:cNvPr id="7" name="Connecteur droit avec flèche 6">
            <a:extLst>
              <a:ext uri="{FF2B5EF4-FFF2-40B4-BE49-F238E27FC236}">
                <a16:creationId xmlns="" xmlns:a16="http://schemas.microsoft.com/office/drawing/2014/main" id="{36D767F3-ACFC-42E1-83BD-B6F3E2B5C52F}"/>
              </a:ext>
            </a:extLst>
          </p:cNvPr>
          <p:cNvCxnSpPr/>
          <p:nvPr/>
        </p:nvCxnSpPr>
        <p:spPr>
          <a:xfrm flipH="1">
            <a:off x="1460500" y="2406650"/>
            <a:ext cx="1524000" cy="1219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necteur droit avec flèche 7">
            <a:extLst>
              <a:ext uri="{FF2B5EF4-FFF2-40B4-BE49-F238E27FC236}">
                <a16:creationId xmlns="" xmlns:a16="http://schemas.microsoft.com/office/drawing/2014/main" id="{4600E0E2-D3D0-46F8-9CEC-731DF13E4B3C}"/>
              </a:ext>
            </a:extLst>
          </p:cNvPr>
          <p:cNvCxnSpPr>
            <a:cxnSpLocks/>
          </p:cNvCxnSpPr>
          <p:nvPr/>
        </p:nvCxnSpPr>
        <p:spPr>
          <a:xfrm>
            <a:off x="4699000" y="2406650"/>
            <a:ext cx="1295400" cy="1219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 xmlns:a16="http://schemas.microsoft.com/office/drawing/2014/main" id="{D799B6E0-FC23-45A2-BB21-BACAE1E61120}"/>
              </a:ext>
            </a:extLst>
          </p:cNvPr>
          <p:cNvSpPr txBox="1"/>
          <p:nvPr/>
        </p:nvSpPr>
        <p:spPr>
          <a:xfrm>
            <a:off x="622300" y="3945533"/>
            <a:ext cx="2209800" cy="1323439"/>
          </a:xfrm>
          <a:prstGeom prst="rect">
            <a:avLst/>
          </a:prstGeom>
          <a:noFill/>
        </p:spPr>
        <p:txBody>
          <a:bodyPr wrap="square" rtlCol="0">
            <a:spAutoFit/>
          </a:bodyPr>
          <a:lstStyle/>
          <a:p>
            <a:r>
              <a:rPr lang="fr-CH" sz="2000" dirty="0">
                <a:solidFill>
                  <a:srgbClr val="9AAD5A"/>
                </a:solidFill>
              </a:rPr>
              <a:t>Majorité:</a:t>
            </a:r>
          </a:p>
          <a:p>
            <a:endParaRPr lang="fr-CH" sz="2000" dirty="0">
              <a:solidFill>
                <a:srgbClr val="9AAD5A"/>
              </a:solidFill>
            </a:endParaRPr>
          </a:p>
          <a:p>
            <a:r>
              <a:rPr lang="fr-CH" sz="2000" dirty="0"/>
              <a:t>Voté à la </a:t>
            </a:r>
            <a:r>
              <a:rPr lang="fr-CH" sz="2000"/>
              <a:t>majorité simple</a:t>
            </a:r>
            <a:endParaRPr lang="fr-CH" sz="2000" dirty="0"/>
          </a:p>
        </p:txBody>
      </p:sp>
      <p:sp>
        <p:nvSpPr>
          <p:cNvPr id="11" name="ZoneTexte 10">
            <a:extLst>
              <a:ext uri="{FF2B5EF4-FFF2-40B4-BE49-F238E27FC236}">
                <a16:creationId xmlns="" xmlns:a16="http://schemas.microsoft.com/office/drawing/2014/main" id="{E6C86898-9C8D-4F88-8560-EF0D61232F30}"/>
              </a:ext>
            </a:extLst>
          </p:cNvPr>
          <p:cNvSpPr txBox="1"/>
          <p:nvPr/>
        </p:nvSpPr>
        <p:spPr>
          <a:xfrm>
            <a:off x="5651500" y="3930651"/>
            <a:ext cx="4191000" cy="1323439"/>
          </a:xfrm>
          <a:prstGeom prst="rect">
            <a:avLst/>
          </a:prstGeom>
          <a:noFill/>
        </p:spPr>
        <p:txBody>
          <a:bodyPr wrap="square" rtlCol="0">
            <a:spAutoFit/>
          </a:bodyPr>
          <a:lstStyle/>
          <a:p>
            <a:r>
              <a:rPr lang="fr-CH" sz="2000" dirty="0">
                <a:solidFill>
                  <a:srgbClr val="9AAD5A"/>
                </a:solidFill>
              </a:rPr>
              <a:t>Minorité:</a:t>
            </a:r>
          </a:p>
          <a:p>
            <a:endParaRPr lang="fr-CH" sz="2000" dirty="0">
              <a:solidFill>
                <a:srgbClr val="9AAD5A"/>
              </a:solidFill>
            </a:endParaRPr>
          </a:p>
          <a:p>
            <a:r>
              <a:rPr lang="fr-CH" sz="2000" dirty="0"/>
              <a:t>Ceux </a:t>
            </a:r>
            <a:r>
              <a:rPr lang="fr-FR" sz="2000" dirty="0"/>
              <a:t>qui n’adhéreraient pas à la majorité et qui souhaitent l’exprimer.</a:t>
            </a:r>
          </a:p>
        </p:txBody>
      </p:sp>
    </p:spTree>
    <p:extLst>
      <p:ext uri="{BB962C8B-B14F-4D97-AF65-F5344CB8AC3E}">
        <p14:creationId xmlns:p14="http://schemas.microsoft.com/office/powerpoint/2010/main" val="2540733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5">
            <a:extLst>
              <a:ext uri="{FF2B5EF4-FFF2-40B4-BE49-F238E27FC236}">
                <a16:creationId xmlns="" xmlns:a16="http://schemas.microsoft.com/office/drawing/2014/main" id="{FA709A92-96B4-DB4B-97C9-A90D0E8F3C57}"/>
              </a:ext>
            </a:extLst>
          </p:cNvPr>
          <p:cNvSpPr txBox="1">
            <a:spLocks/>
          </p:cNvSpPr>
          <p:nvPr/>
        </p:nvSpPr>
        <p:spPr>
          <a:xfrm>
            <a:off x="918669" y="730250"/>
            <a:ext cx="9223375" cy="973985"/>
          </a:xfrm>
          <a:prstGeom prst="rect">
            <a:avLst/>
          </a:prstGeom>
        </p:spPr>
        <p:txBody>
          <a:bodyPr vert="horz" wrap="square" lIns="0" tIns="13970" rIns="0" bIns="0" rtlCol="0">
            <a:spAutoFit/>
          </a:bodyPr>
          <a:lstStyle>
            <a:lvl1pPr>
              <a:defRPr b="1">
                <a:solidFill>
                  <a:srgbClr val="9AAD5A"/>
                </a:solidFill>
                <a:latin typeface="Arial" panose="020B0604020202020204" pitchFamily="34" charset="0"/>
                <a:ea typeface="+mj-ea"/>
                <a:cs typeface="Arial" panose="020B0604020202020204" pitchFamily="34" charset="0"/>
              </a:defRPr>
            </a:lvl1pPr>
          </a:lstStyle>
          <a:p>
            <a:pPr marL="12700">
              <a:lnSpc>
                <a:spcPts val="2480"/>
              </a:lnSpc>
              <a:spcBef>
                <a:spcPts val="110"/>
              </a:spcBef>
            </a:pPr>
            <a:r>
              <a:rPr lang="fr-CH" cap="all" spc="-5" dirty="0">
                <a:latin typeface="Arial"/>
                <a:cs typeface="Arial"/>
              </a:rPr>
              <a:t>Conclusions</a:t>
            </a:r>
          </a:p>
          <a:p>
            <a:pPr marL="12700">
              <a:lnSpc>
                <a:spcPts val="2480"/>
              </a:lnSpc>
              <a:spcBef>
                <a:spcPts val="110"/>
              </a:spcBef>
            </a:pPr>
            <a:endParaRPr lang="fr-CH" cap="all" spc="-5" dirty="0">
              <a:latin typeface="Arial"/>
              <a:cs typeface="Arial"/>
            </a:endParaRPr>
          </a:p>
          <a:p>
            <a:pPr marL="12700">
              <a:lnSpc>
                <a:spcPts val="2480"/>
              </a:lnSpc>
              <a:spcBef>
                <a:spcPts val="110"/>
              </a:spcBef>
            </a:pPr>
            <a:endParaRPr lang="fr-CH" kern="0" cap="all" spc="-5" dirty="0"/>
          </a:p>
        </p:txBody>
      </p:sp>
      <p:grpSp>
        <p:nvGrpSpPr>
          <p:cNvPr id="6" name="Groupe 5">
            <a:extLst>
              <a:ext uri="{FF2B5EF4-FFF2-40B4-BE49-F238E27FC236}">
                <a16:creationId xmlns="" xmlns:a16="http://schemas.microsoft.com/office/drawing/2014/main" id="{FAC87F66-8AF3-4C5B-B114-8233A845858E}"/>
              </a:ext>
            </a:extLst>
          </p:cNvPr>
          <p:cNvGrpSpPr/>
          <p:nvPr/>
        </p:nvGrpSpPr>
        <p:grpSpPr>
          <a:xfrm>
            <a:off x="745326" y="692698"/>
            <a:ext cx="8142170" cy="6133771"/>
            <a:chOff x="745326" y="692698"/>
            <a:chExt cx="8142170" cy="6133771"/>
          </a:xfrm>
        </p:grpSpPr>
        <p:pic>
          <p:nvPicPr>
            <p:cNvPr id="7" name="Picture 2" descr="Résultat de recherche d'images pour &quot;bonhomme blanc doute&quot;">
              <a:hlinkClick r:id="rId2"/>
              <a:extLst>
                <a:ext uri="{FF2B5EF4-FFF2-40B4-BE49-F238E27FC236}">
                  <a16:creationId xmlns="" xmlns:a16="http://schemas.microsoft.com/office/drawing/2014/main" id="{323BCB6F-AB98-4FB0-8F9B-113264ED1264}"/>
                </a:ext>
              </a:extLst>
            </p:cNvPr>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9699" r="4832"/>
            <a:stretch/>
          </p:blipFill>
          <p:spPr bwMode="auto">
            <a:xfrm>
              <a:off x="5970893" y="692698"/>
              <a:ext cx="2916603" cy="3864638"/>
            </a:xfrm>
            <a:prstGeom prst="rect">
              <a:avLst/>
            </a:prstGeom>
            <a:noFill/>
            <a:extLst>
              <a:ext uri="{909E8E84-426E-40DD-AFC4-6F175D3DCCD1}">
                <a14:hiddenFill xmlns:a14="http://schemas.microsoft.com/office/drawing/2010/main">
                  <a:solidFill>
                    <a:srgbClr val="FFFFFF"/>
                  </a:solidFill>
                </a14:hiddenFill>
              </a:ext>
            </a:extLst>
          </p:spPr>
        </p:pic>
        <p:sp>
          <p:nvSpPr>
            <p:cNvPr id="8" name="ZoneTexte 7">
              <a:extLst>
                <a:ext uri="{FF2B5EF4-FFF2-40B4-BE49-F238E27FC236}">
                  <a16:creationId xmlns="" xmlns:a16="http://schemas.microsoft.com/office/drawing/2014/main" id="{761B7A76-ECDD-490E-A3E1-AF852C1D2F35}"/>
                </a:ext>
              </a:extLst>
            </p:cNvPr>
            <p:cNvSpPr txBox="1"/>
            <p:nvPr/>
          </p:nvSpPr>
          <p:spPr>
            <a:xfrm>
              <a:off x="745326" y="1306840"/>
              <a:ext cx="4572000" cy="1446550"/>
            </a:xfrm>
            <a:prstGeom prst="rect">
              <a:avLst/>
            </a:prstGeom>
            <a:noFill/>
          </p:spPr>
          <p:txBody>
            <a:bodyPr wrap="square" rtlCol="0">
              <a:spAutoFit/>
            </a:bodyPr>
            <a:lstStyle/>
            <a:p>
              <a:endParaRPr lang="fr-CH" sz="2800" b="1" dirty="0">
                <a:solidFill>
                  <a:srgbClr val="9AAD5A"/>
                </a:solidFill>
              </a:endParaRPr>
            </a:p>
            <a:p>
              <a:r>
                <a:rPr lang="fr-CH" sz="2000" dirty="0"/>
                <a:t>Un doute sur une procédure,</a:t>
              </a:r>
            </a:p>
            <a:p>
              <a:r>
                <a:rPr lang="fr-CH" sz="2000" dirty="0"/>
                <a:t>Sur le droit d’initiative, le préavis</a:t>
              </a:r>
            </a:p>
            <a:p>
              <a:r>
                <a:rPr lang="fr-CH" sz="2000" dirty="0"/>
                <a:t>ou autre, …</a:t>
              </a:r>
            </a:p>
          </p:txBody>
        </p:sp>
        <p:sp>
          <p:nvSpPr>
            <p:cNvPr id="9" name="ZoneTexte 8">
              <a:extLst>
                <a:ext uri="{FF2B5EF4-FFF2-40B4-BE49-F238E27FC236}">
                  <a16:creationId xmlns="" xmlns:a16="http://schemas.microsoft.com/office/drawing/2014/main" id="{644A4970-0DA3-4765-8486-B9AA0BCB24D1}"/>
                </a:ext>
              </a:extLst>
            </p:cNvPr>
            <p:cNvSpPr txBox="1"/>
            <p:nvPr/>
          </p:nvSpPr>
          <p:spPr>
            <a:xfrm>
              <a:off x="745326" y="3964147"/>
              <a:ext cx="5591974" cy="2862322"/>
            </a:xfrm>
            <a:prstGeom prst="rect">
              <a:avLst/>
            </a:prstGeom>
            <a:noFill/>
          </p:spPr>
          <p:txBody>
            <a:bodyPr wrap="square" rtlCol="0">
              <a:spAutoFit/>
            </a:bodyPr>
            <a:lstStyle/>
            <a:p>
              <a:r>
                <a:rPr lang="fr-CH" sz="2000" dirty="0">
                  <a:solidFill>
                    <a:srgbClr val="9AAD5A"/>
                  </a:solidFill>
                </a:rPr>
                <a:t>Direction des affaires communales</a:t>
              </a:r>
            </a:p>
            <a:p>
              <a:r>
                <a:rPr lang="fr-CH" sz="2000" b="1" dirty="0">
                  <a:solidFill>
                    <a:srgbClr val="9AAD5A"/>
                  </a:solidFill>
                </a:rPr>
                <a:t>DGAIC</a:t>
              </a:r>
            </a:p>
            <a:p>
              <a:r>
                <a:rPr lang="fr-CH" sz="2000" dirty="0">
                  <a:solidFill>
                    <a:srgbClr val="9AAD5A"/>
                  </a:solidFill>
                </a:rPr>
                <a:t>021 316 40 80</a:t>
              </a:r>
            </a:p>
            <a:p>
              <a:r>
                <a:rPr lang="fr-CH" sz="2000" dirty="0">
                  <a:solidFill>
                    <a:srgbClr val="9AAD5A"/>
                  </a:solidFill>
                  <a:hlinkClick r:id="rId4">
                    <a:extLst>
                      <a:ext uri="{A12FA001-AC4F-418D-AE19-62706E023703}">
                        <ahyp:hlinkClr xmlns="" xmlns:ahyp="http://schemas.microsoft.com/office/drawing/2018/hyperlinkcolor" val="tx"/>
                      </a:ext>
                    </a:extLst>
                  </a:hlinkClick>
                </a:rPr>
                <a:t>Affaires-communales@vd.ch</a:t>
              </a:r>
              <a:endParaRPr lang="fr-CH" sz="2000" dirty="0">
                <a:solidFill>
                  <a:srgbClr val="9AAD5A"/>
                </a:solidFill>
              </a:endParaRPr>
            </a:p>
            <a:p>
              <a:endParaRPr lang="fr-CH" sz="2000" dirty="0">
                <a:solidFill>
                  <a:srgbClr val="9AAD5A"/>
                </a:solidFill>
              </a:endParaRPr>
            </a:p>
            <a:p>
              <a:r>
                <a:rPr lang="fr-CH" sz="2000" dirty="0">
                  <a:solidFill>
                    <a:srgbClr val="9AAD5A"/>
                  </a:solidFill>
                </a:rPr>
                <a:t>Préfecture du district de Nyon</a:t>
              </a:r>
            </a:p>
            <a:p>
              <a:r>
                <a:rPr lang="fr-CH" sz="2000" dirty="0">
                  <a:solidFill>
                    <a:srgbClr val="9AAD5A"/>
                  </a:solidFill>
                </a:rPr>
                <a:t>Mme Chantal Turin et M. Olivier Fargeon, Préfets</a:t>
              </a:r>
            </a:p>
            <a:p>
              <a:r>
                <a:rPr lang="fr-CH" sz="2000" dirty="0">
                  <a:solidFill>
                    <a:srgbClr val="9AAD5A"/>
                  </a:solidFill>
                </a:rPr>
                <a:t>022 557 52 75</a:t>
              </a:r>
            </a:p>
            <a:p>
              <a:r>
                <a:rPr lang="en-US" sz="2000" dirty="0">
                  <a:solidFill>
                    <a:srgbClr val="9AAD5A"/>
                  </a:solidFill>
                </a:rPr>
                <a:t>prefecture.nyon@vd.ch</a:t>
              </a:r>
              <a:endParaRPr lang="fr-CH" sz="2000" dirty="0">
                <a:solidFill>
                  <a:srgbClr val="9AAD5A"/>
                </a:solidFill>
              </a:endParaRPr>
            </a:p>
          </p:txBody>
        </p:sp>
      </p:grpSp>
    </p:spTree>
    <p:extLst>
      <p:ext uri="{BB962C8B-B14F-4D97-AF65-F5344CB8AC3E}">
        <p14:creationId xmlns:p14="http://schemas.microsoft.com/office/powerpoint/2010/main" val="2426275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e 9">
            <a:extLst>
              <a:ext uri="{FF2B5EF4-FFF2-40B4-BE49-F238E27FC236}">
                <a16:creationId xmlns="" xmlns:a16="http://schemas.microsoft.com/office/drawing/2014/main" id="{B15F716E-84B3-485D-95DA-AEDC2D98A7DE}"/>
              </a:ext>
            </a:extLst>
          </p:cNvPr>
          <p:cNvGrpSpPr/>
          <p:nvPr/>
        </p:nvGrpSpPr>
        <p:grpSpPr>
          <a:xfrm>
            <a:off x="1231900" y="1263650"/>
            <a:ext cx="7543800" cy="5284018"/>
            <a:chOff x="698500" y="1587916"/>
            <a:chExt cx="7543800" cy="5284018"/>
          </a:xfrm>
        </p:grpSpPr>
        <p:sp>
          <p:nvSpPr>
            <p:cNvPr id="11" name="ZoneTexte 10">
              <a:extLst>
                <a:ext uri="{FF2B5EF4-FFF2-40B4-BE49-F238E27FC236}">
                  <a16:creationId xmlns="" xmlns:a16="http://schemas.microsoft.com/office/drawing/2014/main" id="{335A5848-E633-4027-988F-8BCB39FBB39A}"/>
                </a:ext>
              </a:extLst>
            </p:cNvPr>
            <p:cNvSpPr txBox="1"/>
            <p:nvPr/>
          </p:nvSpPr>
          <p:spPr>
            <a:xfrm>
              <a:off x="2298700" y="1587916"/>
              <a:ext cx="5943600" cy="2308324"/>
            </a:xfrm>
            <a:prstGeom prst="rect">
              <a:avLst/>
            </a:prstGeom>
            <a:noFill/>
          </p:spPr>
          <p:txBody>
            <a:bodyPr wrap="square" rtlCol="0">
              <a:spAutoFit/>
            </a:bodyPr>
            <a:lstStyle/>
            <a:p>
              <a:pPr algn="ctr">
                <a:lnSpc>
                  <a:spcPct val="150000"/>
                </a:lnSpc>
                <a:spcBef>
                  <a:spcPct val="0"/>
                </a:spcBef>
              </a:pPr>
              <a:r>
                <a:rPr lang="fr-CH" altLang="fr-FR" sz="2800" b="1" dirty="0">
                  <a:solidFill>
                    <a:srgbClr val="9AAD5A"/>
                  </a:solidFill>
                </a:rPr>
                <a:t>Merci </a:t>
              </a:r>
              <a:r>
                <a:rPr lang="fr-FR" altLang="fr-FR" sz="2800" b="1" dirty="0">
                  <a:solidFill>
                    <a:srgbClr val="9AAD5A"/>
                  </a:solidFill>
                </a:rPr>
                <a:t>de</a:t>
              </a:r>
              <a:r>
                <a:rPr lang="fr-CH" altLang="fr-FR" sz="2800" b="1" dirty="0">
                  <a:solidFill>
                    <a:srgbClr val="9AAD5A"/>
                  </a:solidFill>
                </a:rPr>
                <a:t> votre attention</a:t>
              </a:r>
            </a:p>
            <a:p>
              <a:pPr algn="ctr">
                <a:lnSpc>
                  <a:spcPct val="150000"/>
                </a:lnSpc>
                <a:spcBef>
                  <a:spcPct val="0"/>
                </a:spcBef>
              </a:pPr>
              <a:r>
                <a:rPr lang="fr-CH" altLang="fr-FR" sz="2800" b="1" dirty="0">
                  <a:solidFill>
                    <a:srgbClr val="9AAD5A"/>
                  </a:solidFill>
                </a:rPr>
                <a:t>et </a:t>
              </a:r>
            </a:p>
            <a:p>
              <a:pPr algn="ctr">
                <a:lnSpc>
                  <a:spcPct val="150000"/>
                </a:lnSpc>
                <a:spcBef>
                  <a:spcPct val="0"/>
                </a:spcBef>
              </a:pPr>
              <a:r>
                <a:rPr lang="fr-CH" altLang="fr-FR" sz="2800" b="1" dirty="0">
                  <a:solidFill>
                    <a:srgbClr val="9AAD5A"/>
                  </a:solidFill>
                </a:rPr>
                <a:t>excellente fin de soirée</a:t>
              </a:r>
            </a:p>
            <a:p>
              <a:endParaRPr lang="fr-CH" dirty="0"/>
            </a:p>
          </p:txBody>
        </p:sp>
        <p:pic>
          <p:nvPicPr>
            <p:cNvPr id="12" name="Picture 2" descr="Résultat de recherche d'images pour &quot;bonhomme blanc aurevoir&quot;">
              <a:hlinkClick r:id="rId3"/>
              <a:extLst>
                <a:ext uri="{FF2B5EF4-FFF2-40B4-BE49-F238E27FC236}">
                  <a16:creationId xmlns="" xmlns:a16="http://schemas.microsoft.com/office/drawing/2014/main" id="{D76E70F7-6C4C-485C-A8AA-0981C57CFCE8}"/>
                </a:ext>
              </a:extLst>
            </p:cNvPr>
            <p:cNvPicPr>
              <a:picLocks noChangeAspect="1" noChangeArrowheads="1"/>
            </p:cNvPicPr>
            <p:nvPr/>
          </p:nvPicPr>
          <p:blipFill rotWithShape="1">
            <a:blip r:embed="rId4">
              <a:clrChange>
                <a:clrFrom>
                  <a:srgbClr val="F6F6F6"/>
                </a:clrFrom>
                <a:clrTo>
                  <a:srgbClr val="F6F6F6">
                    <a:alpha val="0"/>
                  </a:srgbClr>
                </a:clrTo>
              </a:clrChange>
              <a:extLst>
                <a:ext uri="{28A0092B-C50C-407E-A947-70E740481C1C}">
                  <a14:useLocalDpi xmlns:a14="http://schemas.microsoft.com/office/drawing/2010/main" val="0"/>
                </a:ext>
              </a:extLst>
            </a:blip>
            <a:srcRect l="10775" r="18140"/>
            <a:stretch/>
          </p:blipFill>
          <p:spPr bwMode="auto">
            <a:xfrm>
              <a:off x="698500" y="3321050"/>
              <a:ext cx="2524126" cy="355088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655760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928ABC3D-F946-0341-B3D6-33F794407F47}"/>
              </a:ext>
            </a:extLst>
          </p:cNvPr>
          <p:cNvSpPr/>
          <p:nvPr/>
        </p:nvSpPr>
        <p:spPr>
          <a:xfrm>
            <a:off x="0" y="0"/>
            <a:ext cx="5346700" cy="7556500"/>
          </a:xfrm>
          <a:prstGeom prst="rect">
            <a:avLst/>
          </a:prstGeom>
          <a:solidFill>
            <a:srgbClr val="9AAD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object 7">
            <a:extLst>
              <a:ext uri="{FF2B5EF4-FFF2-40B4-BE49-F238E27FC236}">
                <a16:creationId xmlns="" xmlns:a16="http://schemas.microsoft.com/office/drawing/2014/main" id="{C894913D-63DF-6F40-84D5-AB7E3AEE659B}"/>
              </a:ext>
            </a:extLst>
          </p:cNvPr>
          <p:cNvSpPr txBox="1"/>
          <p:nvPr/>
        </p:nvSpPr>
        <p:spPr>
          <a:xfrm>
            <a:off x="469900" y="1111250"/>
            <a:ext cx="4419600" cy="2722540"/>
          </a:xfrm>
          <a:prstGeom prst="rect">
            <a:avLst/>
          </a:prstGeom>
        </p:spPr>
        <p:txBody>
          <a:bodyPr vert="horz" wrap="square" lIns="0" tIns="13970" rIns="0" bIns="0" rtlCol="0">
            <a:spAutoFit/>
          </a:bodyPr>
          <a:lstStyle/>
          <a:p>
            <a:endParaRPr lang="fr-CH" sz="2800" b="1" i="1" spc="-5" dirty="0">
              <a:solidFill>
                <a:schemeClr val="bg1"/>
              </a:solidFill>
              <a:latin typeface="Arial"/>
              <a:cs typeface="Arial"/>
            </a:endParaRPr>
          </a:p>
          <a:p>
            <a:r>
              <a:rPr lang="fr-FR" sz="2000" b="1" i="1" spc="-5" dirty="0">
                <a:solidFill>
                  <a:schemeClr val="bg1"/>
                </a:solidFill>
                <a:latin typeface="Arial"/>
                <a:cs typeface="Arial"/>
              </a:rPr>
              <a:t>Direction des affaires communales et droits politiques </a:t>
            </a:r>
          </a:p>
          <a:p>
            <a:endParaRPr lang="fr-FR" sz="2000" b="1" i="1" spc="-5" dirty="0">
              <a:solidFill>
                <a:schemeClr val="bg1"/>
              </a:solidFill>
              <a:latin typeface="Arial"/>
              <a:cs typeface="Arial"/>
            </a:endParaRPr>
          </a:p>
          <a:p>
            <a:r>
              <a:rPr lang="fr-FR" sz="2000" b="1" i="1" spc="-5" dirty="0">
                <a:solidFill>
                  <a:schemeClr val="bg1"/>
                </a:solidFill>
                <a:latin typeface="Arial"/>
                <a:cs typeface="Arial"/>
              </a:rPr>
              <a:t>Direction générale des affaires institutionnelles et des communes (DGAIC)</a:t>
            </a:r>
          </a:p>
          <a:p>
            <a:endParaRPr lang="fr-CH" sz="2800" b="1" i="1" spc="-5" dirty="0">
              <a:solidFill>
                <a:schemeClr val="bg1"/>
              </a:solidFill>
              <a:latin typeface="Arial"/>
              <a:cs typeface="Arial"/>
            </a:endParaRPr>
          </a:p>
        </p:txBody>
      </p:sp>
      <p:sp>
        <p:nvSpPr>
          <p:cNvPr id="11" name="object 6">
            <a:extLst>
              <a:ext uri="{FF2B5EF4-FFF2-40B4-BE49-F238E27FC236}">
                <a16:creationId xmlns="" xmlns:a16="http://schemas.microsoft.com/office/drawing/2014/main" id="{AFCBFB62-E98F-2145-9FEF-D3FE1DC08C9F}"/>
              </a:ext>
            </a:extLst>
          </p:cNvPr>
          <p:cNvSpPr txBox="1"/>
          <p:nvPr/>
        </p:nvSpPr>
        <p:spPr>
          <a:xfrm>
            <a:off x="5990171" y="1323318"/>
            <a:ext cx="4156223" cy="668453"/>
          </a:xfrm>
          <a:prstGeom prst="rect">
            <a:avLst/>
          </a:prstGeom>
        </p:spPr>
        <p:txBody>
          <a:bodyPr vert="horz" wrap="square" lIns="0" tIns="31750" rIns="0" bIns="0" rtlCol="0">
            <a:spAutoFit/>
          </a:bodyPr>
          <a:lstStyle/>
          <a:p>
            <a:pPr marL="12700" marR="5080" algn="ctr">
              <a:lnSpc>
                <a:spcPts val="2300"/>
              </a:lnSpc>
              <a:spcBef>
                <a:spcPts val="250"/>
              </a:spcBef>
            </a:pPr>
            <a:r>
              <a:rPr lang="fr-CH" sz="2800" b="1" spc="-5" dirty="0">
                <a:solidFill>
                  <a:srgbClr val="9AAD5A"/>
                </a:solidFill>
                <a:latin typeface="Arial"/>
                <a:cs typeface="Arial"/>
              </a:rPr>
              <a:t>Conseil général</a:t>
            </a:r>
          </a:p>
          <a:p>
            <a:pPr marL="12700" marR="5080" algn="ctr">
              <a:lnSpc>
                <a:spcPts val="2300"/>
              </a:lnSpc>
              <a:spcBef>
                <a:spcPts val="250"/>
              </a:spcBef>
            </a:pPr>
            <a:r>
              <a:rPr lang="fr-CH" sz="2800" b="1" spc="-5" dirty="0" err="1">
                <a:solidFill>
                  <a:srgbClr val="9AAD5A"/>
                </a:solidFill>
                <a:latin typeface="Arial"/>
                <a:cs typeface="Arial"/>
              </a:rPr>
              <a:t>Bursinel</a:t>
            </a:r>
            <a:endParaRPr lang="fr-CH" sz="2800" b="1" spc="-5" dirty="0">
              <a:solidFill>
                <a:srgbClr val="9AAD5A"/>
              </a:solidFill>
              <a:latin typeface="Arial"/>
              <a:cs typeface="Arial"/>
            </a:endParaRPr>
          </a:p>
        </p:txBody>
      </p:sp>
      <p:pic>
        <p:nvPicPr>
          <p:cNvPr id="7" name="Image 6">
            <a:extLst>
              <a:ext uri="{FF2B5EF4-FFF2-40B4-BE49-F238E27FC236}">
                <a16:creationId xmlns="" xmlns:a16="http://schemas.microsoft.com/office/drawing/2014/main" id="{F908139A-6A4F-45BF-A064-473C9C9A5AAF}"/>
              </a:ext>
            </a:extLst>
          </p:cNvPr>
          <p:cNvPicPr>
            <a:picLocks noChangeAspect="1"/>
          </p:cNvPicPr>
          <p:nvPr/>
        </p:nvPicPr>
        <p:blipFill>
          <a:blip r:embed="rId2"/>
          <a:stretch>
            <a:fillRect/>
          </a:stretch>
        </p:blipFill>
        <p:spPr>
          <a:xfrm>
            <a:off x="6582382" y="4159250"/>
            <a:ext cx="2971800" cy="2184400"/>
          </a:xfrm>
          <a:prstGeom prst="rect">
            <a:avLst/>
          </a:prstGeom>
        </p:spPr>
      </p:pic>
    </p:spTree>
    <p:extLst>
      <p:ext uri="{BB962C8B-B14F-4D97-AF65-F5344CB8AC3E}">
        <p14:creationId xmlns:p14="http://schemas.microsoft.com/office/powerpoint/2010/main" val="1597957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890014" y="1182623"/>
            <a:ext cx="8952486" cy="3170740"/>
          </a:xfrm>
          <a:prstGeom prst="rect">
            <a:avLst/>
          </a:prstGeom>
        </p:spPr>
        <p:txBody>
          <a:bodyPr vert="horz" wrap="square" lIns="0" tIns="12065" rIns="0" bIns="0" rtlCol="0">
            <a:spAutoFit/>
          </a:bodyPr>
          <a:lstStyle/>
          <a:p>
            <a:pPr marL="12700">
              <a:lnSpc>
                <a:spcPts val="2475"/>
              </a:lnSpc>
              <a:spcAft>
                <a:spcPts val="1200"/>
              </a:spcAft>
              <a:buSzPct val="95238"/>
              <a:tabLst>
                <a:tab pos="241300" algn="l"/>
              </a:tabLst>
            </a:pPr>
            <a:r>
              <a:rPr lang="fr-CH" b="1" cap="all" spc="-5" dirty="0">
                <a:solidFill>
                  <a:srgbClr val="9AAD5A"/>
                </a:solidFill>
                <a:latin typeface="Arial"/>
                <a:cs typeface="Arial"/>
              </a:rPr>
              <a:t>SOMMAIRE</a:t>
            </a:r>
          </a:p>
          <a:p>
            <a:pPr marL="469900" indent="-457200">
              <a:lnSpc>
                <a:spcPct val="200000"/>
              </a:lnSpc>
              <a:buSzPct val="95238"/>
              <a:buFont typeface="+mj-lt"/>
              <a:buAutoNum type="arabicPeriod"/>
              <a:tabLst>
                <a:tab pos="241300" algn="l"/>
              </a:tabLst>
            </a:pPr>
            <a:r>
              <a:rPr lang="fr-CH" b="1" cap="all" spc="-5" dirty="0">
                <a:solidFill>
                  <a:srgbClr val="9AAD5A"/>
                </a:solidFill>
                <a:latin typeface="Arial"/>
                <a:cs typeface="Arial"/>
              </a:rPr>
              <a:t>LES Compétences DE LA Municipalité ET DU CONSEIL</a:t>
            </a:r>
          </a:p>
          <a:p>
            <a:pPr marL="469900" indent="-457200">
              <a:lnSpc>
                <a:spcPct val="200000"/>
              </a:lnSpc>
              <a:buSzPct val="95238"/>
              <a:buFont typeface="+mj-lt"/>
              <a:buAutoNum type="arabicPeriod"/>
              <a:tabLst>
                <a:tab pos="241300" algn="l"/>
              </a:tabLst>
            </a:pPr>
            <a:r>
              <a:rPr lang="fr-CH" b="1" cap="all" spc="-5" dirty="0">
                <a:solidFill>
                  <a:srgbClr val="9AAD5A"/>
                </a:solidFill>
                <a:latin typeface="Arial"/>
                <a:cs typeface="Arial"/>
              </a:rPr>
              <a:t>LA SURVEILLANCE</a:t>
            </a:r>
          </a:p>
          <a:p>
            <a:pPr marL="469900" indent="-457200">
              <a:lnSpc>
                <a:spcPct val="200000"/>
              </a:lnSpc>
              <a:buSzPct val="95238"/>
              <a:buFont typeface="+mj-lt"/>
              <a:buAutoNum type="arabicPeriod"/>
              <a:tabLst>
                <a:tab pos="241300" algn="l"/>
              </a:tabLst>
            </a:pPr>
            <a:r>
              <a:rPr lang="fr-CH" b="1" cap="all" spc="-5" dirty="0">
                <a:solidFill>
                  <a:srgbClr val="9AAD5A"/>
                </a:solidFill>
                <a:latin typeface="Arial"/>
                <a:cs typeface="Arial"/>
              </a:rPr>
              <a:t>Droit d’initiative </a:t>
            </a:r>
          </a:p>
          <a:p>
            <a:pPr marL="469900" marR="5080" indent="-457200">
              <a:lnSpc>
                <a:spcPct val="200000"/>
              </a:lnSpc>
              <a:buSzPct val="95238"/>
              <a:buFont typeface="+mj-lt"/>
              <a:buAutoNum type="arabicPeriod"/>
              <a:tabLst>
                <a:tab pos="241300" algn="l"/>
              </a:tabLst>
            </a:pPr>
            <a:r>
              <a:rPr lang="fr-CH" b="1" cap="all" spc="-5" dirty="0">
                <a:solidFill>
                  <a:srgbClr val="9AAD5A"/>
                </a:solidFill>
                <a:latin typeface="Arial"/>
                <a:cs typeface="Arial"/>
              </a:rPr>
              <a:t>Préavis municipal</a:t>
            </a:r>
          </a:p>
          <a:p>
            <a:pPr marL="469900" marR="5080" indent="-457200">
              <a:lnSpc>
                <a:spcPct val="200000"/>
              </a:lnSpc>
              <a:buSzPct val="95238"/>
              <a:buFont typeface="+mj-lt"/>
              <a:buAutoNum type="arabicPeriod"/>
              <a:tabLst>
                <a:tab pos="241300" algn="l"/>
              </a:tabLst>
            </a:pPr>
            <a:r>
              <a:rPr lang="fr-CH" b="1" cap="all" spc="-5" dirty="0">
                <a:solidFill>
                  <a:srgbClr val="9AAD5A"/>
                </a:solidFill>
                <a:latin typeface="Arial"/>
                <a:cs typeface="Arial"/>
              </a:rPr>
              <a:t>Commissions du conseil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 xmlns:a16="http://schemas.microsoft.com/office/drawing/2014/main" id="{931606E6-A0E6-4D51-9BEF-CAB2DCD962E9}"/>
              </a:ext>
            </a:extLst>
          </p:cNvPr>
          <p:cNvSpPr>
            <a:spLocks noGrp="1"/>
          </p:cNvSpPr>
          <p:nvPr>
            <p:ph type="body" sz="quarter" idx="10"/>
          </p:nvPr>
        </p:nvSpPr>
        <p:spPr/>
        <p:txBody>
          <a:bodyPr/>
          <a:lstStyle/>
          <a:p>
            <a:pPr marL="12700" algn="l" rtl="0">
              <a:lnSpc>
                <a:spcPct val="200000"/>
              </a:lnSpc>
              <a:buSzPct val="95238"/>
              <a:tabLst>
                <a:tab pos="241300" algn="l"/>
              </a:tabLst>
            </a:pPr>
            <a:r>
              <a:rPr lang="fr-CH" sz="1800" kern="1200" spc="-5" dirty="0">
                <a:latin typeface="Arial"/>
                <a:ea typeface="+mj-ea"/>
                <a:cs typeface="Arial"/>
              </a:rPr>
              <a:t>LES Compétences DE LA Municipalité ET DU CONSEIL</a:t>
            </a:r>
          </a:p>
          <a:p>
            <a:endParaRPr lang="fr-CH" dirty="0"/>
          </a:p>
        </p:txBody>
      </p:sp>
      <p:pic>
        <p:nvPicPr>
          <p:cNvPr id="5" name="Image 4">
            <a:extLst>
              <a:ext uri="{FF2B5EF4-FFF2-40B4-BE49-F238E27FC236}">
                <a16:creationId xmlns="" xmlns:a16="http://schemas.microsoft.com/office/drawing/2014/main" id="{F989434A-322E-4DEB-A254-22E688A930A8}"/>
              </a:ext>
            </a:extLst>
          </p:cNvPr>
          <p:cNvPicPr>
            <a:picLocks noChangeAspect="1"/>
          </p:cNvPicPr>
          <p:nvPr/>
        </p:nvPicPr>
        <p:blipFill>
          <a:blip r:embed="rId3"/>
          <a:stretch>
            <a:fillRect/>
          </a:stretch>
        </p:blipFill>
        <p:spPr>
          <a:xfrm>
            <a:off x="0" y="0"/>
            <a:ext cx="1054100" cy="1079500"/>
          </a:xfrm>
          <a:prstGeom prst="rect">
            <a:avLst/>
          </a:prstGeom>
        </p:spPr>
      </p:pic>
      <p:sp>
        <p:nvSpPr>
          <p:cNvPr id="6" name="Ellipse 5">
            <a:extLst>
              <a:ext uri="{FF2B5EF4-FFF2-40B4-BE49-F238E27FC236}">
                <a16:creationId xmlns="" xmlns:a16="http://schemas.microsoft.com/office/drawing/2014/main" id="{807309C7-EBDA-41CC-9DAB-B899F5D1830E}"/>
              </a:ext>
            </a:extLst>
          </p:cNvPr>
          <p:cNvSpPr/>
          <p:nvPr/>
        </p:nvSpPr>
        <p:spPr>
          <a:xfrm>
            <a:off x="469900" y="1744628"/>
            <a:ext cx="4428031" cy="2286000"/>
          </a:xfrm>
          <a:prstGeom prst="ellipse">
            <a:avLst/>
          </a:prstGeom>
          <a:solidFill>
            <a:srgbClr val="9AAD5A"/>
          </a:solidFill>
          <a:ln>
            <a:solidFill>
              <a:srgbClr val="9AAD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 </a:t>
            </a:r>
            <a:r>
              <a:rPr lang="fr-FR" sz="2200" dirty="0">
                <a:latin typeface="Arial" panose="020B0604020202020204" pitchFamily="34" charset="0"/>
                <a:cs typeface="Arial" panose="020B0604020202020204" pitchFamily="34" charset="0"/>
              </a:rPr>
              <a:t>De la seigneurie à la bourgeoisie</a:t>
            </a:r>
          </a:p>
        </p:txBody>
      </p:sp>
      <p:sp>
        <p:nvSpPr>
          <p:cNvPr id="7" name="Ellipse 6">
            <a:extLst>
              <a:ext uri="{FF2B5EF4-FFF2-40B4-BE49-F238E27FC236}">
                <a16:creationId xmlns="" xmlns:a16="http://schemas.microsoft.com/office/drawing/2014/main" id="{F15B9D8E-3796-474B-AE48-4851A437E42A}"/>
              </a:ext>
            </a:extLst>
          </p:cNvPr>
          <p:cNvSpPr/>
          <p:nvPr/>
        </p:nvSpPr>
        <p:spPr>
          <a:xfrm>
            <a:off x="5956300" y="2133206"/>
            <a:ext cx="3854943" cy="2256083"/>
          </a:xfrm>
          <a:prstGeom prst="ellipse">
            <a:avLst/>
          </a:prstGeom>
          <a:solidFill>
            <a:srgbClr val="9AAD5A"/>
          </a:solidFill>
          <a:ln>
            <a:solidFill>
              <a:srgbClr val="9AAD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dirty="0">
                <a:latin typeface="Arial" panose="020B0604020202020204" pitchFamily="34" charset="0"/>
                <a:cs typeface="Arial" panose="020B0604020202020204" pitchFamily="34" charset="0"/>
              </a:rPr>
              <a:t>Un ou deux pouvoirs ?</a:t>
            </a:r>
          </a:p>
        </p:txBody>
      </p:sp>
      <p:sp>
        <p:nvSpPr>
          <p:cNvPr id="8" name="Ellipse 7">
            <a:extLst>
              <a:ext uri="{FF2B5EF4-FFF2-40B4-BE49-F238E27FC236}">
                <a16:creationId xmlns="" xmlns:a16="http://schemas.microsoft.com/office/drawing/2014/main" id="{5C1DA908-1A50-45D1-A5B8-16D3D7259FB9}"/>
              </a:ext>
            </a:extLst>
          </p:cNvPr>
          <p:cNvSpPr/>
          <p:nvPr/>
        </p:nvSpPr>
        <p:spPr>
          <a:xfrm>
            <a:off x="2451100" y="4540250"/>
            <a:ext cx="4428031" cy="2286000"/>
          </a:xfrm>
          <a:prstGeom prst="ellipse">
            <a:avLst/>
          </a:prstGeom>
          <a:solidFill>
            <a:srgbClr val="9AAD5A"/>
          </a:solidFill>
          <a:ln>
            <a:solidFill>
              <a:srgbClr val="9AAD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dirty="0">
                <a:latin typeface="Arial" panose="020B0604020202020204" pitchFamily="34" charset="0"/>
                <a:cs typeface="Arial" panose="020B0604020202020204" pitchFamily="34" charset="0"/>
              </a:rPr>
              <a:t>Municipalité comme organe prépondérant et lente constitution du conseil</a:t>
            </a:r>
          </a:p>
        </p:txBody>
      </p:sp>
      <p:sp>
        <p:nvSpPr>
          <p:cNvPr id="9" name="ZoneTexte 8">
            <a:extLst>
              <a:ext uri="{FF2B5EF4-FFF2-40B4-BE49-F238E27FC236}">
                <a16:creationId xmlns="" xmlns:a16="http://schemas.microsoft.com/office/drawing/2014/main" id="{07DC0C9C-56CC-490B-A590-1E58E02D9FDB}"/>
              </a:ext>
            </a:extLst>
          </p:cNvPr>
          <p:cNvSpPr txBox="1"/>
          <p:nvPr/>
        </p:nvSpPr>
        <p:spPr>
          <a:xfrm>
            <a:off x="9375627" y="6826250"/>
            <a:ext cx="457200" cy="430887"/>
          </a:xfrm>
          <a:prstGeom prst="rect">
            <a:avLst/>
          </a:prstGeom>
          <a:noFill/>
          <a:ln>
            <a:noFill/>
          </a:ln>
        </p:spPr>
        <p:txBody>
          <a:bodyPr wrap="square" rtlCol="0">
            <a:spAutoFit/>
          </a:bodyPr>
          <a:lstStyle/>
          <a:p>
            <a:pPr algn="l"/>
            <a:r>
              <a:rPr lang="fr-CH" sz="2200" dirty="0">
                <a:solidFill>
                  <a:schemeClr val="bg1"/>
                </a:solidFill>
                <a:latin typeface="Arial" panose="020B0604020202020204" pitchFamily="34" charset="0"/>
                <a:cs typeface="Arial" panose="020B0604020202020204" pitchFamily="34" charset="0"/>
              </a:rPr>
              <a:t>2</a:t>
            </a:r>
          </a:p>
        </p:txBody>
      </p:sp>
    </p:spTree>
    <p:extLst>
      <p:ext uri="{BB962C8B-B14F-4D97-AF65-F5344CB8AC3E}">
        <p14:creationId xmlns:p14="http://schemas.microsoft.com/office/powerpoint/2010/main" val="2405274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 xmlns:a16="http://schemas.microsoft.com/office/drawing/2014/main" id="{11C11AE7-6BA8-614F-BD46-F132E516111A}"/>
              </a:ext>
            </a:extLst>
          </p:cNvPr>
          <p:cNvPicPr>
            <a:picLocks noChangeAspect="1"/>
          </p:cNvPicPr>
          <p:nvPr/>
        </p:nvPicPr>
        <p:blipFill>
          <a:blip r:embed="rId3"/>
          <a:stretch>
            <a:fillRect/>
          </a:stretch>
        </p:blipFill>
        <p:spPr>
          <a:xfrm>
            <a:off x="0" y="0"/>
            <a:ext cx="1054100" cy="1079500"/>
          </a:xfrm>
          <a:prstGeom prst="rect">
            <a:avLst/>
          </a:prstGeom>
        </p:spPr>
      </p:pic>
      <p:sp>
        <p:nvSpPr>
          <p:cNvPr id="4" name="object 5">
            <a:extLst>
              <a:ext uri="{FF2B5EF4-FFF2-40B4-BE49-F238E27FC236}">
                <a16:creationId xmlns="" xmlns:a16="http://schemas.microsoft.com/office/drawing/2014/main" id="{CD8B824D-9959-064F-95A0-0223162E9647}"/>
              </a:ext>
            </a:extLst>
          </p:cNvPr>
          <p:cNvSpPr txBox="1">
            <a:spLocks/>
          </p:cNvSpPr>
          <p:nvPr/>
        </p:nvSpPr>
        <p:spPr>
          <a:xfrm>
            <a:off x="918669" y="730250"/>
            <a:ext cx="9223375" cy="873957"/>
          </a:xfrm>
          <a:prstGeom prst="rect">
            <a:avLst/>
          </a:prstGeom>
        </p:spPr>
        <p:txBody>
          <a:bodyPr vert="horz" wrap="square" lIns="0" tIns="13970" rIns="0" bIns="0" rtlCol="0">
            <a:spAutoFit/>
          </a:bodyPr>
          <a:lstStyle>
            <a:lvl1pPr>
              <a:defRPr b="1">
                <a:solidFill>
                  <a:srgbClr val="9AAD5A"/>
                </a:solidFill>
                <a:latin typeface="Arial" panose="020B0604020202020204" pitchFamily="34" charset="0"/>
                <a:ea typeface="+mj-ea"/>
                <a:cs typeface="Arial" panose="020B0604020202020204" pitchFamily="34" charset="0"/>
              </a:defRPr>
            </a:lvl1pPr>
          </a:lstStyle>
          <a:p>
            <a:pPr marL="12700">
              <a:lnSpc>
                <a:spcPct val="200000"/>
              </a:lnSpc>
              <a:buSzPct val="95238"/>
              <a:tabLst>
                <a:tab pos="241300" algn="l"/>
              </a:tabLst>
            </a:pPr>
            <a:r>
              <a:rPr lang="fr-CH" cap="all" spc="-5" dirty="0">
                <a:latin typeface="Arial"/>
                <a:cs typeface="Arial"/>
              </a:rPr>
              <a:t>LES Compétences DE LA Municipalité ET DU CONSEIL</a:t>
            </a:r>
          </a:p>
          <a:p>
            <a:pPr marL="12700">
              <a:lnSpc>
                <a:spcPts val="2480"/>
              </a:lnSpc>
              <a:spcBef>
                <a:spcPts val="110"/>
              </a:spcBef>
            </a:pPr>
            <a:endParaRPr lang="fr-CH" kern="0" cap="all" spc="-5" dirty="0"/>
          </a:p>
        </p:txBody>
      </p:sp>
      <p:sp>
        <p:nvSpPr>
          <p:cNvPr id="33" name="Ellipse 32">
            <a:extLst>
              <a:ext uri="{FF2B5EF4-FFF2-40B4-BE49-F238E27FC236}">
                <a16:creationId xmlns="" xmlns:a16="http://schemas.microsoft.com/office/drawing/2014/main" id="{F0FB596B-841C-439F-90B1-033A9BD56D0A}"/>
              </a:ext>
            </a:extLst>
          </p:cNvPr>
          <p:cNvSpPr>
            <a:spLocks noChangeAspect="1"/>
          </p:cNvSpPr>
          <p:nvPr/>
        </p:nvSpPr>
        <p:spPr>
          <a:xfrm>
            <a:off x="759580" y="1787901"/>
            <a:ext cx="3683862" cy="1545510"/>
          </a:xfrm>
          <a:prstGeom prst="ellipse">
            <a:avLst/>
          </a:prstGeom>
          <a:solidFill>
            <a:srgbClr val="9AAD5A"/>
          </a:solidFill>
          <a:ln>
            <a:solidFill>
              <a:srgbClr val="9AAD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200" dirty="0">
                <a:latin typeface="Arial" panose="020B0604020202020204" pitchFamily="34" charset="0"/>
                <a:cs typeface="Arial" panose="020B0604020202020204" pitchFamily="34" charset="0"/>
              </a:rPr>
              <a:t>MUNICIPALITE</a:t>
            </a:r>
          </a:p>
        </p:txBody>
      </p:sp>
      <p:sp>
        <p:nvSpPr>
          <p:cNvPr id="34" name="Ellipse 33">
            <a:extLst>
              <a:ext uri="{FF2B5EF4-FFF2-40B4-BE49-F238E27FC236}">
                <a16:creationId xmlns="" xmlns:a16="http://schemas.microsoft.com/office/drawing/2014/main" id="{A15D8428-DA40-4113-9727-50CEE1509C70}"/>
              </a:ext>
            </a:extLst>
          </p:cNvPr>
          <p:cNvSpPr>
            <a:spLocks noChangeAspect="1"/>
          </p:cNvSpPr>
          <p:nvPr/>
        </p:nvSpPr>
        <p:spPr>
          <a:xfrm>
            <a:off x="6794500" y="2216790"/>
            <a:ext cx="2106666" cy="769441"/>
          </a:xfrm>
          <a:prstGeom prst="ellipse">
            <a:avLst/>
          </a:prstGeom>
          <a:solidFill>
            <a:srgbClr val="9AAD5A"/>
          </a:solidFill>
          <a:ln>
            <a:solidFill>
              <a:srgbClr val="9AAD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200" dirty="0">
                <a:latin typeface="Arial" panose="020B0604020202020204" pitchFamily="34" charset="0"/>
                <a:cs typeface="Arial" panose="020B0604020202020204" pitchFamily="34" charset="0"/>
              </a:rPr>
              <a:t>CONSEIL</a:t>
            </a:r>
          </a:p>
        </p:txBody>
      </p:sp>
      <p:sp>
        <p:nvSpPr>
          <p:cNvPr id="35" name="ZoneTexte 34">
            <a:extLst>
              <a:ext uri="{FF2B5EF4-FFF2-40B4-BE49-F238E27FC236}">
                <a16:creationId xmlns="" xmlns:a16="http://schemas.microsoft.com/office/drawing/2014/main" id="{7D632F1F-6345-49E8-B2E9-DC1219AF97C6}"/>
              </a:ext>
            </a:extLst>
          </p:cNvPr>
          <p:cNvSpPr txBox="1"/>
          <p:nvPr/>
        </p:nvSpPr>
        <p:spPr>
          <a:xfrm>
            <a:off x="469900" y="3678956"/>
            <a:ext cx="4657358" cy="430887"/>
          </a:xfrm>
          <a:prstGeom prst="rect">
            <a:avLst/>
          </a:prstGeom>
          <a:noFill/>
        </p:spPr>
        <p:txBody>
          <a:bodyPr wrap="square" rtlCol="0">
            <a:spAutoFit/>
          </a:bodyPr>
          <a:lstStyle/>
          <a:p>
            <a:r>
              <a:rPr lang="fr-CH" sz="2200" b="1" dirty="0">
                <a:latin typeface="Arial" panose="020B0604020202020204" pitchFamily="34" charset="0"/>
                <a:cs typeface="Arial" panose="020B0604020202020204" pitchFamily="34" charset="0"/>
              </a:rPr>
              <a:t>Compétence générale résiduelle</a:t>
            </a:r>
          </a:p>
        </p:txBody>
      </p:sp>
      <p:sp>
        <p:nvSpPr>
          <p:cNvPr id="36" name="ZoneTexte 35">
            <a:extLst>
              <a:ext uri="{FF2B5EF4-FFF2-40B4-BE49-F238E27FC236}">
                <a16:creationId xmlns="" xmlns:a16="http://schemas.microsoft.com/office/drawing/2014/main" id="{1F0C42B1-E1C0-44CD-AAB4-ABCF57BE6288}"/>
              </a:ext>
            </a:extLst>
          </p:cNvPr>
          <p:cNvSpPr txBox="1"/>
          <p:nvPr/>
        </p:nvSpPr>
        <p:spPr>
          <a:xfrm>
            <a:off x="759580" y="4419107"/>
            <a:ext cx="4077998" cy="2462213"/>
          </a:xfrm>
          <a:prstGeom prst="rect">
            <a:avLst/>
          </a:prstGeom>
          <a:noFill/>
        </p:spPr>
        <p:txBody>
          <a:bodyPr wrap="square" rtlCol="0">
            <a:spAutoFit/>
          </a:bodyPr>
          <a:lstStyle/>
          <a:p>
            <a:pPr marL="250631" indent="-250631">
              <a:buFontTx/>
              <a:buChar char="-"/>
            </a:pPr>
            <a:r>
              <a:rPr lang="fr-CH" sz="2200" dirty="0">
                <a:latin typeface="Arial" panose="020B0604020202020204" pitchFamily="34" charset="0"/>
                <a:cs typeface="Arial" panose="020B0604020202020204" pitchFamily="34" charset="0"/>
              </a:rPr>
              <a:t>administration des services publics</a:t>
            </a:r>
          </a:p>
          <a:p>
            <a:pPr marL="250631" indent="-250631">
              <a:buFontTx/>
              <a:buChar char="-"/>
            </a:pPr>
            <a:r>
              <a:rPr lang="fr-CH" sz="2200" dirty="0">
                <a:latin typeface="Arial" panose="020B0604020202020204" pitchFamily="34" charset="0"/>
                <a:cs typeface="Arial" panose="020B0604020202020204" pitchFamily="34" charset="0"/>
              </a:rPr>
              <a:t>biens communaux</a:t>
            </a:r>
          </a:p>
          <a:p>
            <a:pPr marL="250631" indent="-250631">
              <a:buFontTx/>
              <a:buChar char="-"/>
            </a:pPr>
            <a:r>
              <a:rPr lang="fr-CH" sz="2200" dirty="0">
                <a:latin typeface="Arial" panose="020B0604020202020204" pitchFamily="34" charset="0"/>
                <a:cs typeface="Arial" panose="020B0604020202020204" pitchFamily="34" charset="0"/>
              </a:rPr>
              <a:t>domaine public </a:t>
            </a:r>
          </a:p>
          <a:p>
            <a:pPr marL="250631" indent="-250631">
              <a:buFontTx/>
              <a:buChar char="-"/>
            </a:pPr>
            <a:r>
              <a:rPr lang="fr-CH" sz="2200" dirty="0">
                <a:latin typeface="Arial" panose="020B0604020202020204" pitchFamily="34" charset="0"/>
                <a:cs typeface="Arial" panose="020B0604020202020204" pitchFamily="34" charset="0"/>
              </a:rPr>
              <a:t>gestion du personnel</a:t>
            </a:r>
          </a:p>
          <a:p>
            <a:pPr marL="250631" indent="-250631">
              <a:buFontTx/>
              <a:buChar char="-"/>
            </a:pPr>
            <a:r>
              <a:rPr lang="fr-CH" sz="2200" dirty="0">
                <a:latin typeface="Arial" panose="020B0604020202020204" pitchFamily="34" charset="0"/>
                <a:cs typeface="Arial" panose="020B0604020202020204" pitchFamily="34" charset="0"/>
              </a:rPr>
              <a:t>police</a:t>
            </a:r>
          </a:p>
          <a:p>
            <a:pPr marL="250631" indent="-250631">
              <a:buFontTx/>
              <a:buChar char="-"/>
            </a:pPr>
            <a:r>
              <a:rPr lang="fr-CH" sz="2200" dirty="0">
                <a:latin typeface="Arial" panose="020B0604020202020204" pitchFamily="34" charset="0"/>
                <a:cs typeface="Arial" panose="020B0604020202020204" pitchFamily="34" charset="0"/>
              </a:rPr>
              <a:t>….</a:t>
            </a:r>
          </a:p>
        </p:txBody>
      </p:sp>
      <p:sp>
        <p:nvSpPr>
          <p:cNvPr id="37" name="ZoneTexte 36">
            <a:extLst>
              <a:ext uri="{FF2B5EF4-FFF2-40B4-BE49-F238E27FC236}">
                <a16:creationId xmlns="" xmlns:a16="http://schemas.microsoft.com/office/drawing/2014/main" id="{153F3026-35F6-4B99-AD74-AC6ED28BF7FD}"/>
              </a:ext>
            </a:extLst>
          </p:cNvPr>
          <p:cNvSpPr txBox="1"/>
          <p:nvPr/>
        </p:nvSpPr>
        <p:spPr>
          <a:xfrm>
            <a:off x="5530356" y="3365749"/>
            <a:ext cx="5000030" cy="769441"/>
          </a:xfrm>
          <a:prstGeom prst="rect">
            <a:avLst/>
          </a:prstGeom>
          <a:noFill/>
        </p:spPr>
        <p:txBody>
          <a:bodyPr wrap="square" rtlCol="0">
            <a:spAutoFit/>
          </a:bodyPr>
          <a:lstStyle/>
          <a:p>
            <a:pPr algn="ctr"/>
            <a:r>
              <a:rPr lang="fr-CH" sz="2200" b="1" dirty="0">
                <a:latin typeface="Arial" panose="020B0604020202020204" pitchFamily="34" charset="0"/>
                <a:cs typeface="Arial" panose="020B0604020202020204" pitchFamily="34" charset="0"/>
              </a:rPr>
              <a:t>Compétences exhaustivement attribuées par la loi  </a:t>
            </a:r>
          </a:p>
        </p:txBody>
      </p:sp>
      <p:sp>
        <p:nvSpPr>
          <p:cNvPr id="38" name="ZoneTexte 37">
            <a:extLst>
              <a:ext uri="{FF2B5EF4-FFF2-40B4-BE49-F238E27FC236}">
                <a16:creationId xmlns="" xmlns:a16="http://schemas.microsoft.com/office/drawing/2014/main" id="{AF37EBB4-807F-4797-B95E-90840298FFE2}"/>
              </a:ext>
            </a:extLst>
          </p:cNvPr>
          <p:cNvSpPr txBox="1"/>
          <p:nvPr/>
        </p:nvSpPr>
        <p:spPr>
          <a:xfrm>
            <a:off x="6154434" y="4135190"/>
            <a:ext cx="4000310" cy="2800767"/>
          </a:xfrm>
          <a:prstGeom prst="rect">
            <a:avLst/>
          </a:prstGeom>
          <a:noFill/>
        </p:spPr>
        <p:txBody>
          <a:bodyPr wrap="square" rtlCol="0">
            <a:spAutoFit/>
          </a:bodyPr>
          <a:lstStyle/>
          <a:p>
            <a:r>
              <a:rPr lang="fr-CH" sz="2200" dirty="0">
                <a:latin typeface="Arial" panose="020B0604020202020204" pitchFamily="34" charset="0"/>
                <a:cs typeface="Arial" panose="020B0604020202020204" pitchFamily="34" charset="0"/>
              </a:rPr>
              <a:t>-   règlements</a:t>
            </a:r>
          </a:p>
          <a:p>
            <a:pPr marL="250631" indent="-250631">
              <a:buFontTx/>
              <a:buChar char="-"/>
            </a:pPr>
            <a:r>
              <a:rPr lang="fr-CH" sz="2200" dirty="0">
                <a:latin typeface="Arial" panose="020B0604020202020204" pitchFamily="34" charset="0"/>
                <a:cs typeface="Arial" panose="020B0604020202020204" pitchFamily="34" charset="0"/>
              </a:rPr>
              <a:t>arrêté d'imposition </a:t>
            </a:r>
          </a:p>
          <a:p>
            <a:pPr marL="250631" indent="-250631">
              <a:buFontTx/>
              <a:buChar char="-"/>
            </a:pPr>
            <a:r>
              <a:rPr lang="fr-CH" sz="2200" dirty="0">
                <a:latin typeface="Arial" panose="020B0604020202020204" pitchFamily="34" charset="0"/>
                <a:cs typeface="Arial" panose="020B0604020202020204" pitchFamily="34" charset="0"/>
              </a:rPr>
              <a:t>budget, gestion et comptes</a:t>
            </a:r>
          </a:p>
          <a:p>
            <a:pPr marL="250631" indent="-250631">
              <a:buFontTx/>
              <a:buChar char="-"/>
            </a:pPr>
            <a:r>
              <a:rPr lang="fr-CH" sz="2200" dirty="0">
                <a:latin typeface="Arial" panose="020B0604020202020204" pitchFamily="34" charset="0"/>
                <a:cs typeface="Arial" panose="020B0604020202020204" pitchFamily="34" charset="0"/>
              </a:rPr>
              <a:t>acquisition et d'aliénation d'immeubles</a:t>
            </a:r>
          </a:p>
          <a:p>
            <a:pPr marL="250631" indent="-250631">
              <a:buFontTx/>
              <a:buChar char="-"/>
            </a:pPr>
            <a:r>
              <a:rPr lang="fr-CH" sz="2200" dirty="0">
                <a:latin typeface="Arial" panose="020B0604020202020204" pitchFamily="34" charset="0"/>
                <a:cs typeface="Arial" panose="020B0604020202020204" pitchFamily="34" charset="0"/>
              </a:rPr>
              <a:t>constitution de sociétés commerciales, associations, fondations</a:t>
            </a:r>
          </a:p>
        </p:txBody>
      </p:sp>
    </p:spTree>
    <p:extLst>
      <p:ext uri="{BB962C8B-B14F-4D97-AF65-F5344CB8AC3E}">
        <p14:creationId xmlns:p14="http://schemas.microsoft.com/office/powerpoint/2010/main" val="448770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 xmlns:a16="http://schemas.microsoft.com/office/drawing/2014/main" id="{D31743E5-A5FE-464A-B1C3-80A5FF8FEC6A}"/>
              </a:ext>
            </a:extLst>
          </p:cNvPr>
          <p:cNvPicPr>
            <a:picLocks noChangeAspect="1"/>
          </p:cNvPicPr>
          <p:nvPr/>
        </p:nvPicPr>
        <p:blipFill>
          <a:blip r:embed="rId3"/>
          <a:stretch>
            <a:fillRect/>
          </a:stretch>
        </p:blipFill>
        <p:spPr>
          <a:xfrm>
            <a:off x="0" y="0"/>
            <a:ext cx="1054100" cy="1079500"/>
          </a:xfrm>
          <a:prstGeom prst="rect">
            <a:avLst/>
          </a:prstGeom>
        </p:spPr>
      </p:pic>
      <p:sp>
        <p:nvSpPr>
          <p:cNvPr id="3" name="object 5">
            <a:extLst>
              <a:ext uri="{FF2B5EF4-FFF2-40B4-BE49-F238E27FC236}">
                <a16:creationId xmlns="" xmlns:a16="http://schemas.microsoft.com/office/drawing/2014/main" id="{A17D3D33-A5F6-9246-BBEB-9B2FAD12BCDA}"/>
              </a:ext>
            </a:extLst>
          </p:cNvPr>
          <p:cNvSpPr txBox="1">
            <a:spLocks/>
          </p:cNvSpPr>
          <p:nvPr/>
        </p:nvSpPr>
        <p:spPr>
          <a:xfrm>
            <a:off x="918669" y="730250"/>
            <a:ext cx="9223375" cy="482183"/>
          </a:xfrm>
          <a:prstGeom prst="rect">
            <a:avLst/>
          </a:prstGeom>
        </p:spPr>
        <p:txBody>
          <a:bodyPr vert="horz" wrap="square" lIns="0" tIns="13970" rIns="0" bIns="0" rtlCol="0">
            <a:spAutoFit/>
          </a:bodyPr>
          <a:lstStyle>
            <a:lvl1pPr>
              <a:defRPr b="1">
                <a:solidFill>
                  <a:srgbClr val="9AAD5A"/>
                </a:solidFill>
                <a:latin typeface="Arial" panose="020B0604020202020204" pitchFamily="34" charset="0"/>
                <a:ea typeface="+mj-ea"/>
                <a:cs typeface="Arial" panose="020B0604020202020204" pitchFamily="34" charset="0"/>
              </a:defRPr>
            </a:lvl1pPr>
          </a:lstStyle>
          <a:p>
            <a:pPr marL="12700">
              <a:lnSpc>
                <a:spcPct val="200000"/>
              </a:lnSpc>
              <a:buSzPct val="95238"/>
              <a:tabLst>
                <a:tab pos="241300" algn="l"/>
              </a:tabLst>
            </a:pPr>
            <a:r>
              <a:rPr lang="fr-CH" cap="all" spc="-5" dirty="0">
                <a:latin typeface="Arial"/>
                <a:cs typeface="Arial"/>
              </a:rPr>
              <a:t>LA SURVEILLANCE</a:t>
            </a:r>
          </a:p>
        </p:txBody>
      </p:sp>
      <p:sp>
        <p:nvSpPr>
          <p:cNvPr id="8" name="Ellipse 7">
            <a:extLst>
              <a:ext uri="{FF2B5EF4-FFF2-40B4-BE49-F238E27FC236}">
                <a16:creationId xmlns="" xmlns:a16="http://schemas.microsoft.com/office/drawing/2014/main" id="{21F22673-AD32-402B-8FC9-1D4D78F1746D}"/>
              </a:ext>
            </a:extLst>
          </p:cNvPr>
          <p:cNvSpPr>
            <a:spLocks noChangeAspect="1"/>
          </p:cNvSpPr>
          <p:nvPr/>
        </p:nvSpPr>
        <p:spPr>
          <a:xfrm>
            <a:off x="426868" y="3204290"/>
            <a:ext cx="4987347" cy="3125219"/>
          </a:xfrm>
          <a:prstGeom prst="ellipse">
            <a:avLst/>
          </a:prstGeom>
          <a:solidFill>
            <a:srgbClr val="9AAD5A"/>
          </a:solidFill>
          <a:ln>
            <a:solidFill>
              <a:srgbClr val="9AAD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200" dirty="0">
                <a:latin typeface="Arial" panose="020B0604020202020204" pitchFamily="34" charset="0"/>
                <a:cs typeface="Arial" panose="020B0604020202020204" pitchFamily="34" charset="0"/>
              </a:rPr>
              <a:t>Haute surveillance </a:t>
            </a:r>
          </a:p>
        </p:txBody>
      </p:sp>
      <p:sp>
        <p:nvSpPr>
          <p:cNvPr id="9" name="Ellipse 8">
            <a:extLst>
              <a:ext uri="{FF2B5EF4-FFF2-40B4-BE49-F238E27FC236}">
                <a16:creationId xmlns="" xmlns:a16="http://schemas.microsoft.com/office/drawing/2014/main" id="{2E529EA4-65CC-4CAD-A930-6B7953E0F1CD}"/>
              </a:ext>
            </a:extLst>
          </p:cNvPr>
          <p:cNvSpPr>
            <a:spLocks noChangeAspect="1"/>
          </p:cNvSpPr>
          <p:nvPr/>
        </p:nvSpPr>
        <p:spPr>
          <a:xfrm>
            <a:off x="6273641" y="4009282"/>
            <a:ext cx="3014394" cy="1888908"/>
          </a:xfrm>
          <a:prstGeom prst="ellipse">
            <a:avLst/>
          </a:prstGeom>
          <a:solidFill>
            <a:srgbClr val="9AAD5A"/>
          </a:solidFill>
          <a:ln>
            <a:solidFill>
              <a:srgbClr val="9AAD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200" dirty="0">
                <a:latin typeface="Arial" panose="020B0604020202020204" pitchFamily="34" charset="0"/>
                <a:cs typeface="Arial" panose="020B0604020202020204" pitchFamily="34" charset="0"/>
              </a:rPr>
              <a:t>Droit d’initiative</a:t>
            </a:r>
          </a:p>
          <a:p>
            <a:pPr algn="ctr"/>
            <a:r>
              <a:rPr lang="fr-CH" sz="2200" dirty="0">
                <a:latin typeface="Arial" panose="020B0604020202020204" pitchFamily="34" charset="0"/>
                <a:cs typeface="Arial" panose="020B0604020202020204" pitchFamily="34" charset="0"/>
              </a:rPr>
              <a:t>Gestion, budget et comptes</a:t>
            </a:r>
          </a:p>
        </p:txBody>
      </p:sp>
      <p:sp>
        <p:nvSpPr>
          <p:cNvPr id="10" name="ZoneTexte 9">
            <a:extLst>
              <a:ext uri="{FF2B5EF4-FFF2-40B4-BE49-F238E27FC236}">
                <a16:creationId xmlns="" xmlns:a16="http://schemas.microsoft.com/office/drawing/2014/main" id="{D00D3E5B-D6C3-404F-8790-FE42784D564D}"/>
              </a:ext>
            </a:extLst>
          </p:cNvPr>
          <p:cNvSpPr txBox="1"/>
          <p:nvPr/>
        </p:nvSpPr>
        <p:spPr>
          <a:xfrm>
            <a:off x="2209151" y="2149190"/>
            <a:ext cx="2387600" cy="430887"/>
          </a:xfrm>
          <a:prstGeom prst="rect">
            <a:avLst/>
          </a:prstGeom>
          <a:noFill/>
        </p:spPr>
        <p:txBody>
          <a:bodyPr wrap="square">
            <a:spAutoFit/>
          </a:bodyPr>
          <a:lstStyle/>
          <a:p>
            <a:r>
              <a:rPr lang="fr-CH" sz="2200" b="1" dirty="0">
                <a:latin typeface="Arial" panose="020B0604020202020204" pitchFamily="34" charset="0"/>
                <a:cs typeface="Arial" panose="020B0604020202020204" pitchFamily="34" charset="0"/>
              </a:rPr>
              <a:t>Canton</a:t>
            </a:r>
            <a:endParaRPr lang="fr-CH" sz="2200" dirty="0"/>
          </a:p>
        </p:txBody>
      </p:sp>
      <p:sp>
        <p:nvSpPr>
          <p:cNvPr id="11" name="ZoneTexte 10">
            <a:extLst>
              <a:ext uri="{FF2B5EF4-FFF2-40B4-BE49-F238E27FC236}">
                <a16:creationId xmlns="" xmlns:a16="http://schemas.microsoft.com/office/drawing/2014/main" id="{2B04A546-313E-41B7-A21E-C7BC38ECB2EF}"/>
              </a:ext>
            </a:extLst>
          </p:cNvPr>
          <p:cNvSpPr txBox="1"/>
          <p:nvPr/>
        </p:nvSpPr>
        <p:spPr>
          <a:xfrm>
            <a:off x="6096650" y="2149189"/>
            <a:ext cx="3368376" cy="430887"/>
          </a:xfrm>
          <a:prstGeom prst="rect">
            <a:avLst/>
          </a:prstGeom>
          <a:noFill/>
        </p:spPr>
        <p:txBody>
          <a:bodyPr wrap="square" rtlCol="0">
            <a:spAutoFit/>
          </a:bodyPr>
          <a:lstStyle/>
          <a:p>
            <a:pPr algn="ctr"/>
            <a:r>
              <a:rPr lang="fr-CH" sz="2200" b="1" dirty="0">
                <a:latin typeface="Arial" panose="020B0604020202020204" pitchFamily="34" charset="0"/>
                <a:cs typeface="Arial" panose="020B0604020202020204" pitchFamily="34" charset="0"/>
              </a:rPr>
              <a:t>Conseil communal</a:t>
            </a:r>
          </a:p>
        </p:txBody>
      </p:sp>
    </p:spTree>
    <p:extLst>
      <p:ext uri="{BB962C8B-B14F-4D97-AF65-F5344CB8AC3E}">
        <p14:creationId xmlns:p14="http://schemas.microsoft.com/office/powerpoint/2010/main" val="2982058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5">
            <a:extLst>
              <a:ext uri="{FF2B5EF4-FFF2-40B4-BE49-F238E27FC236}">
                <a16:creationId xmlns="" xmlns:a16="http://schemas.microsoft.com/office/drawing/2014/main" id="{FA709A92-96B4-DB4B-97C9-A90D0E8F3C57}"/>
              </a:ext>
            </a:extLst>
          </p:cNvPr>
          <p:cNvSpPr txBox="1">
            <a:spLocks/>
          </p:cNvSpPr>
          <p:nvPr/>
        </p:nvSpPr>
        <p:spPr>
          <a:xfrm>
            <a:off x="918669" y="730250"/>
            <a:ext cx="9223375" cy="1207382"/>
          </a:xfrm>
          <a:prstGeom prst="rect">
            <a:avLst/>
          </a:prstGeom>
        </p:spPr>
        <p:txBody>
          <a:bodyPr vert="horz" wrap="square" lIns="0" tIns="13970" rIns="0" bIns="0" rtlCol="0">
            <a:spAutoFit/>
          </a:bodyPr>
          <a:lstStyle>
            <a:lvl1pPr>
              <a:defRPr b="1">
                <a:solidFill>
                  <a:srgbClr val="9AAD5A"/>
                </a:solidFill>
                <a:latin typeface="Arial" panose="020B0604020202020204" pitchFamily="34" charset="0"/>
                <a:ea typeface="+mj-ea"/>
                <a:cs typeface="Arial" panose="020B0604020202020204" pitchFamily="34" charset="0"/>
              </a:defRPr>
            </a:lvl1pPr>
          </a:lstStyle>
          <a:p>
            <a:pPr marL="12700">
              <a:lnSpc>
                <a:spcPct val="200000"/>
              </a:lnSpc>
              <a:buSzPct val="95238"/>
              <a:tabLst>
                <a:tab pos="241300" algn="l"/>
              </a:tabLst>
            </a:pPr>
            <a:r>
              <a:rPr lang="fr-CH" cap="all" spc="-5" dirty="0">
                <a:latin typeface="Arial"/>
                <a:cs typeface="Arial"/>
              </a:rPr>
              <a:t>LA SURVEILLANCE</a:t>
            </a:r>
          </a:p>
          <a:p>
            <a:pPr marL="12700">
              <a:lnSpc>
                <a:spcPts val="2480"/>
              </a:lnSpc>
              <a:spcBef>
                <a:spcPts val="110"/>
              </a:spcBef>
            </a:pPr>
            <a:endParaRPr lang="fr-CH" cap="all" spc="-5" dirty="0">
              <a:latin typeface="Arial"/>
              <a:cs typeface="Arial"/>
            </a:endParaRPr>
          </a:p>
          <a:p>
            <a:pPr marL="12700">
              <a:lnSpc>
                <a:spcPts val="2480"/>
              </a:lnSpc>
              <a:spcBef>
                <a:spcPts val="110"/>
              </a:spcBef>
            </a:pPr>
            <a:endParaRPr lang="fr-CH" kern="0" cap="all" spc="-5" dirty="0"/>
          </a:p>
        </p:txBody>
      </p:sp>
      <p:sp>
        <p:nvSpPr>
          <p:cNvPr id="2" name="ZoneTexte 1">
            <a:extLst>
              <a:ext uri="{FF2B5EF4-FFF2-40B4-BE49-F238E27FC236}">
                <a16:creationId xmlns="" xmlns:a16="http://schemas.microsoft.com/office/drawing/2014/main" id="{634388BA-2DA8-4662-9130-343434D1DC1D}"/>
              </a:ext>
            </a:extLst>
          </p:cNvPr>
          <p:cNvSpPr txBox="1"/>
          <p:nvPr/>
        </p:nvSpPr>
        <p:spPr>
          <a:xfrm>
            <a:off x="916778" y="1492250"/>
            <a:ext cx="9017000" cy="646331"/>
          </a:xfrm>
          <a:prstGeom prst="rect">
            <a:avLst/>
          </a:prstGeom>
          <a:noFill/>
        </p:spPr>
        <p:txBody>
          <a:bodyPr wrap="square" rtlCol="0">
            <a:spAutoFit/>
          </a:bodyPr>
          <a:lstStyle/>
          <a:p>
            <a:r>
              <a:rPr lang="fr-CH" sz="2000" b="1" dirty="0">
                <a:solidFill>
                  <a:srgbClr val="9AAD5A"/>
                </a:solidFill>
              </a:rPr>
              <a:t>Commissions de gestion et des finances</a:t>
            </a:r>
            <a:endParaRPr lang="fr-FR" sz="1600" dirty="0">
              <a:solidFill>
                <a:srgbClr val="9AAD5A"/>
              </a:solidFill>
            </a:endParaRPr>
          </a:p>
          <a:p>
            <a:pPr algn="just"/>
            <a:endParaRPr lang="fr-FR" sz="1600" dirty="0">
              <a:solidFill>
                <a:srgbClr val="9AAD5A"/>
              </a:solidFill>
            </a:endParaRPr>
          </a:p>
        </p:txBody>
      </p:sp>
      <p:sp>
        <p:nvSpPr>
          <p:cNvPr id="5" name="Ellipse 4">
            <a:extLst>
              <a:ext uri="{FF2B5EF4-FFF2-40B4-BE49-F238E27FC236}">
                <a16:creationId xmlns="" xmlns:a16="http://schemas.microsoft.com/office/drawing/2014/main" id="{A07B01DE-7DB0-499F-8CB3-C50FAE868D50}"/>
              </a:ext>
            </a:extLst>
          </p:cNvPr>
          <p:cNvSpPr>
            <a:spLocks noChangeAspect="1"/>
          </p:cNvSpPr>
          <p:nvPr/>
        </p:nvSpPr>
        <p:spPr>
          <a:xfrm>
            <a:off x="736452" y="1933347"/>
            <a:ext cx="4002001" cy="1659939"/>
          </a:xfrm>
          <a:prstGeom prst="ellipse">
            <a:avLst/>
          </a:prstGeom>
          <a:solidFill>
            <a:srgbClr val="9AAD5A"/>
          </a:solidFill>
          <a:ln>
            <a:solidFill>
              <a:srgbClr val="9AAD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000" dirty="0">
                <a:latin typeface="Arial" panose="020B0604020202020204" pitchFamily="34" charset="0"/>
                <a:cs typeface="Arial" panose="020B0604020202020204" pitchFamily="34" charset="0"/>
              </a:rPr>
              <a:t>Droit d’investigation étendu mais limité à l’exercice nécessaire du mandat</a:t>
            </a:r>
          </a:p>
        </p:txBody>
      </p:sp>
      <p:sp>
        <p:nvSpPr>
          <p:cNvPr id="6" name="Ellipse 5">
            <a:extLst>
              <a:ext uri="{FF2B5EF4-FFF2-40B4-BE49-F238E27FC236}">
                <a16:creationId xmlns="" xmlns:a16="http://schemas.microsoft.com/office/drawing/2014/main" id="{A424DA32-FF43-48AB-90DC-9ECBCBDF5DB0}"/>
              </a:ext>
            </a:extLst>
          </p:cNvPr>
          <p:cNvSpPr>
            <a:spLocks noChangeAspect="1"/>
          </p:cNvSpPr>
          <p:nvPr/>
        </p:nvSpPr>
        <p:spPr>
          <a:xfrm>
            <a:off x="5927007" y="1967582"/>
            <a:ext cx="4002001" cy="1659939"/>
          </a:xfrm>
          <a:prstGeom prst="ellipse">
            <a:avLst/>
          </a:prstGeom>
          <a:solidFill>
            <a:srgbClr val="9AAD5A"/>
          </a:solidFill>
          <a:ln>
            <a:solidFill>
              <a:srgbClr val="9AAD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000" dirty="0">
                <a:latin typeface="Arial" panose="020B0604020202020204" pitchFamily="34" charset="0"/>
                <a:cs typeface="Arial" panose="020B0604020202020204" pitchFamily="34" charset="0"/>
              </a:rPr>
              <a:t>Secret de fonction</a:t>
            </a:r>
          </a:p>
        </p:txBody>
      </p:sp>
      <p:sp>
        <p:nvSpPr>
          <p:cNvPr id="7" name="ZoneTexte 6">
            <a:extLst>
              <a:ext uri="{FF2B5EF4-FFF2-40B4-BE49-F238E27FC236}">
                <a16:creationId xmlns="" xmlns:a16="http://schemas.microsoft.com/office/drawing/2014/main" id="{6B150D39-7A54-4AC9-BA20-F1844F63EC07}"/>
              </a:ext>
            </a:extLst>
          </p:cNvPr>
          <p:cNvSpPr txBox="1"/>
          <p:nvPr/>
        </p:nvSpPr>
        <p:spPr>
          <a:xfrm>
            <a:off x="850900" y="3679136"/>
            <a:ext cx="4419600" cy="3862596"/>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fr-FR" dirty="0">
                <a:latin typeface="Arial" panose="020B0604020202020204" pitchFamily="34" charset="0"/>
                <a:cs typeface="Arial" panose="020B0604020202020204" pitchFamily="34" charset="0"/>
              </a:rPr>
              <a:t>Limité à l’exercice comptable précédent</a:t>
            </a:r>
          </a:p>
          <a:p>
            <a:pPr marL="285750" indent="-285750">
              <a:spcAft>
                <a:spcPts val="600"/>
              </a:spcAft>
              <a:buFont typeface="Arial" panose="020B0604020202020204" pitchFamily="34" charset="0"/>
              <a:buChar char="•"/>
            </a:pPr>
            <a:r>
              <a:rPr lang="fr-FR" dirty="0">
                <a:latin typeface="Arial" panose="020B0604020202020204" pitchFamily="34" charset="0"/>
                <a:cs typeface="Arial" panose="020B0604020202020204" pitchFamily="34" charset="0"/>
              </a:rPr>
              <a:t>Utile au mandat de la commission</a:t>
            </a:r>
          </a:p>
          <a:p>
            <a:pPr marL="285750" indent="-285750">
              <a:spcAft>
                <a:spcPts val="600"/>
              </a:spcAft>
              <a:buFont typeface="Arial" panose="020B0604020202020204" pitchFamily="34" charset="0"/>
              <a:buChar char="•"/>
            </a:pPr>
            <a:r>
              <a:rPr lang="fr-FR" dirty="0">
                <a:latin typeface="Arial" panose="020B0604020202020204" pitchFamily="34" charset="0"/>
                <a:cs typeface="Arial" panose="020B0604020202020204" pitchFamily="34" charset="0"/>
              </a:rPr>
              <a:t>Pas de cogestion</a:t>
            </a:r>
          </a:p>
          <a:p>
            <a:pPr marL="285750" indent="-285750">
              <a:spcAft>
                <a:spcPts val="600"/>
              </a:spcAft>
              <a:buFont typeface="Arial" panose="020B0604020202020204" pitchFamily="34" charset="0"/>
              <a:buChar char="•"/>
            </a:pPr>
            <a:r>
              <a:rPr lang="fr-FR" dirty="0">
                <a:latin typeface="Arial" panose="020B0604020202020204" pitchFamily="34" charset="0"/>
                <a:cs typeface="Arial" panose="020B0604020202020204" pitchFamily="34" charset="0"/>
              </a:rPr>
              <a:t>Attention au secret protégé par le droit supérieur</a:t>
            </a:r>
            <a:endParaRPr lang="fr-CH" dirty="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fr-CH" dirty="0">
                <a:latin typeface="Arial" panose="020B0604020202020204" pitchFamily="34" charset="0"/>
                <a:cs typeface="Arial" panose="020B0604020202020204" pitchFamily="34" charset="0"/>
              </a:rPr>
              <a:t>Aucun accès à des informations qui porteraient atteinte à un intérêt public ou privé qui est jugé plus important que leur droit à l’information.</a:t>
            </a:r>
          </a:p>
          <a:p>
            <a:pPr marL="285750" indent="-285750">
              <a:buFont typeface="Arial" panose="020B0604020202020204" pitchFamily="34" charset="0"/>
              <a:buChar char="•"/>
            </a:pPr>
            <a:endParaRPr lang="fr-FR"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fr-CH" sz="2000" dirty="0">
              <a:latin typeface="Arial" panose="020B0604020202020204" pitchFamily="34" charset="0"/>
              <a:cs typeface="Arial" panose="020B0604020202020204" pitchFamily="34" charset="0"/>
            </a:endParaRPr>
          </a:p>
        </p:txBody>
      </p:sp>
      <p:sp>
        <p:nvSpPr>
          <p:cNvPr id="8" name="ZoneTexte 7">
            <a:extLst>
              <a:ext uri="{FF2B5EF4-FFF2-40B4-BE49-F238E27FC236}">
                <a16:creationId xmlns="" xmlns:a16="http://schemas.microsoft.com/office/drawing/2014/main" id="{E2668600-24E4-4041-AEBA-5608A01C0AD5}"/>
              </a:ext>
            </a:extLst>
          </p:cNvPr>
          <p:cNvSpPr txBox="1"/>
          <p:nvPr/>
        </p:nvSpPr>
        <p:spPr>
          <a:xfrm>
            <a:off x="5866826" y="4002147"/>
            <a:ext cx="4122361" cy="2954655"/>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fr-FR" dirty="0">
                <a:latin typeface="Arial" panose="020B0604020202020204" pitchFamily="34" charset="0"/>
                <a:cs typeface="Arial" panose="020B0604020202020204" pitchFamily="34" charset="0"/>
              </a:rPr>
              <a:t>Renseignements traités de manière confidentielle si mentionnés comme tels</a:t>
            </a:r>
          </a:p>
          <a:p>
            <a:pPr marL="285750" indent="-285750">
              <a:spcAft>
                <a:spcPts val="1200"/>
              </a:spcAft>
              <a:buFont typeface="Arial" panose="020B0604020202020204" pitchFamily="34" charset="0"/>
              <a:buChar char="•"/>
            </a:pPr>
            <a:r>
              <a:rPr lang="fr-FR" dirty="0">
                <a:latin typeface="Arial" panose="020B0604020202020204" pitchFamily="34" charset="0"/>
                <a:cs typeface="Arial" panose="020B0604020202020204" pitchFamily="34" charset="0"/>
              </a:rPr>
              <a:t>Devoir de réserve quant à la divulgation d’informations confidentielles plus important au vu du large droit à l’information</a:t>
            </a:r>
          </a:p>
          <a:p>
            <a:pPr marL="285750" indent="-285750">
              <a:buFont typeface="Arial" panose="020B0604020202020204" pitchFamily="34" charset="0"/>
              <a:buChar char="•"/>
            </a:pPr>
            <a:r>
              <a:rPr lang="fr-FR" dirty="0">
                <a:latin typeface="Arial" panose="020B0604020202020204" pitchFamily="34" charset="0"/>
                <a:cs typeface="Arial" panose="020B0604020202020204" pitchFamily="34" charset="0"/>
              </a:rPr>
              <a:t>Sanction pénale en cas de violation</a:t>
            </a:r>
            <a:endParaRPr lang="fr-CH" dirty="0">
              <a:latin typeface="Arial" panose="020B0604020202020204" pitchFamily="34" charset="0"/>
              <a:cs typeface="Arial" panose="020B0604020202020204" pitchFamily="34" charset="0"/>
            </a:endParaRPr>
          </a:p>
          <a:p>
            <a:endParaRPr lang="fr-CH" sz="2200" dirty="0">
              <a:latin typeface="Arial" panose="020B0604020202020204" pitchFamily="34" charset="0"/>
              <a:cs typeface="Arial" panose="020B0604020202020204" pitchFamily="34" charset="0"/>
            </a:endParaRPr>
          </a:p>
        </p:txBody>
      </p:sp>
      <p:pic>
        <p:nvPicPr>
          <p:cNvPr id="10" name="Image 9">
            <a:extLst>
              <a:ext uri="{FF2B5EF4-FFF2-40B4-BE49-F238E27FC236}">
                <a16:creationId xmlns="" xmlns:a16="http://schemas.microsoft.com/office/drawing/2014/main" id="{8C2CEB8E-97A7-4AC9-80D7-6266D9639D9E}"/>
              </a:ext>
            </a:extLst>
          </p:cNvPr>
          <p:cNvPicPr>
            <a:picLocks noChangeAspect="1"/>
          </p:cNvPicPr>
          <p:nvPr/>
        </p:nvPicPr>
        <p:blipFill>
          <a:blip r:embed="rId3"/>
          <a:stretch>
            <a:fillRect/>
          </a:stretch>
        </p:blipFill>
        <p:spPr>
          <a:xfrm>
            <a:off x="0" y="0"/>
            <a:ext cx="1054100" cy="1079500"/>
          </a:xfrm>
          <a:prstGeom prst="rect">
            <a:avLst/>
          </a:prstGeom>
        </p:spPr>
      </p:pic>
    </p:spTree>
    <p:extLst>
      <p:ext uri="{BB962C8B-B14F-4D97-AF65-F5344CB8AC3E}">
        <p14:creationId xmlns:p14="http://schemas.microsoft.com/office/powerpoint/2010/main" val="1123115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5">
            <a:extLst>
              <a:ext uri="{FF2B5EF4-FFF2-40B4-BE49-F238E27FC236}">
                <a16:creationId xmlns="" xmlns:a16="http://schemas.microsoft.com/office/drawing/2014/main" id="{FA709A92-96B4-DB4B-97C9-A90D0E8F3C57}"/>
              </a:ext>
            </a:extLst>
          </p:cNvPr>
          <p:cNvSpPr txBox="1">
            <a:spLocks/>
          </p:cNvSpPr>
          <p:nvPr/>
        </p:nvSpPr>
        <p:spPr>
          <a:xfrm>
            <a:off x="918669" y="730250"/>
            <a:ext cx="9223375" cy="1207382"/>
          </a:xfrm>
          <a:prstGeom prst="rect">
            <a:avLst/>
          </a:prstGeom>
        </p:spPr>
        <p:txBody>
          <a:bodyPr vert="horz" wrap="square" lIns="0" tIns="13970" rIns="0" bIns="0" rtlCol="0">
            <a:spAutoFit/>
          </a:bodyPr>
          <a:lstStyle>
            <a:lvl1pPr>
              <a:defRPr b="1">
                <a:solidFill>
                  <a:srgbClr val="9AAD5A"/>
                </a:solidFill>
                <a:latin typeface="Arial" panose="020B0604020202020204" pitchFamily="34" charset="0"/>
                <a:ea typeface="+mj-ea"/>
                <a:cs typeface="Arial" panose="020B0604020202020204" pitchFamily="34" charset="0"/>
              </a:defRPr>
            </a:lvl1pPr>
          </a:lstStyle>
          <a:p>
            <a:pPr marL="12700">
              <a:lnSpc>
                <a:spcPct val="200000"/>
              </a:lnSpc>
              <a:buSzPct val="95238"/>
              <a:tabLst>
                <a:tab pos="241300" algn="l"/>
              </a:tabLst>
            </a:pPr>
            <a:r>
              <a:rPr lang="fr-CH" cap="all" spc="-5" dirty="0">
                <a:latin typeface="Arial"/>
                <a:cs typeface="Arial"/>
              </a:rPr>
              <a:t>LA SURVEILLANCE</a:t>
            </a:r>
          </a:p>
          <a:p>
            <a:pPr marL="12700">
              <a:lnSpc>
                <a:spcPts val="2480"/>
              </a:lnSpc>
              <a:spcBef>
                <a:spcPts val="110"/>
              </a:spcBef>
            </a:pPr>
            <a:endParaRPr lang="fr-CH" cap="all" spc="-5" dirty="0">
              <a:latin typeface="Arial"/>
              <a:cs typeface="Arial"/>
            </a:endParaRPr>
          </a:p>
          <a:p>
            <a:pPr marL="12700">
              <a:lnSpc>
                <a:spcPts val="2480"/>
              </a:lnSpc>
              <a:spcBef>
                <a:spcPts val="110"/>
              </a:spcBef>
            </a:pPr>
            <a:endParaRPr lang="fr-CH" kern="0" cap="all" spc="-5" dirty="0"/>
          </a:p>
        </p:txBody>
      </p:sp>
      <p:sp>
        <p:nvSpPr>
          <p:cNvPr id="2" name="ZoneTexte 1">
            <a:extLst>
              <a:ext uri="{FF2B5EF4-FFF2-40B4-BE49-F238E27FC236}">
                <a16:creationId xmlns="" xmlns:a16="http://schemas.microsoft.com/office/drawing/2014/main" id="{634388BA-2DA8-4662-9130-343434D1DC1D}"/>
              </a:ext>
            </a:extLst>
          </p:cNvPr>
          <p:cNvSpPr txBox="1"/>
          <p:nvPr/>
        </p:nvSpPr>
        <p:spPr>
          <a:xfrm>
            <a:off x="916778" y="1492250"/>
            <a:ext cx="9017000" cy="4770537"/>
          </a:xfrm>
          <a:prstGeom prst="rect">
            <a:avLst/>
          </a:prstGeom>
          <a:noFill/>
        </p:spPr>
        <p:txBody>
          <a:bodyPr wrap="square" rtlCol="0">
            <a:spAutoFit/>
          </a:bodyPr>
          <a:lstStyle/>
          <a:p>
            <a:r>
              <a:rPr lang="fr-CH" sz="2000" b="1" dirty="0">
                <a:solidFill>
                  <a:srgbClr val="9AAD5A"/>
                </a:solidFill>
              </a:rPr>
              <a:t>Commissions de gestion et des finances</a:t>
            </a:r>
            <a:endParaRPr lang="fr-FR" sz="1600" dirty="0">
              <a:solidFill>
                <a:srgbClr val="9AAD5A"/>
              </a:solidFill>
            </a:endParaRPr>
          </a:p>
          <a:p>
            <a:pPr algn="just"/>
            <a:endParaRPr lang="fr-FR" sz="2000" dirty="0">
              <a:solidFill>
                <a:srgbClr val="9AAD5A"/>
              </a:solidFill>
            </a:endParaRPr>
          </a:p>
          <a:p>
            <a:pPr lvl="1" algn="just"/>
            <a:endParaRPr lang="fr-FR" sz="2000" dirty="0">
              <a:solidFill>
                <a:srgbClr val="9AAD5A"/>
              </a:solidFill>
            </a:endParaRPr>
          </a:p>
          <a:p>
            <a:pPr lvl="1" algn="just"/>
            <a:endParaRPr lang="fr-FR" sz="2000" dirty="0">
              <a:solidFill>
                <a:srgbClr val="9AAD5A"/>
              </a:solidFill>
            </a:endParaRPr>
          </a:p>
          <a:p>
            <a:pPr lvl="1" algn="just"/>
            <a:endParaRPr lang="fr-FR" sz="2000" dirty="0">
              <a:solidFill>
                <a:srgbClr val="9AAD5A"/>
              </a:solidFill>
            </a:endParaRPr>
          </a:p>
          <a:p>
            <a:pPr lvl="1" algn="just"/>
            <a:endParaRPr lang="fr-FR" sz="2000" dirty="0">
              <a:solidFill>
                <a:srgbClr val="9AAD5A"/>
              </a:solidFill>
            </a:endParaRPr>
          </a:p>
          <a:p>
            <a:pPr lvl="1" algn="just"/>
            <a:endParaRPr lang="fr-FR" sz="2000" dirty="0">
              <a:solidFill>
                <a:srgbClr val="9AAD5A"/>
              </a:solidFill>
            </a:endParaRPr>
          </a:p>
          <a:p>
            <a:pPr algn="just"/>
            <a:r>
              <a:rPr lang="fr-FR" sz="2000" dirty="0"/>
              <a:t>Les commissions dites de surveillance ne doivent</a:t>
            </a:r>
            <a:r>
              <a:rPr lang="fr-FR" sz="2000" dirty="0">
                <a:solidFill>
                  <a:srgbClr val="9AAD5A"/>
                </a:solidFill>
              </a:rPr>
              <a:t> </a:t>
            </a:r>
            <a:r>
              <a:rPr lang="fr-FR" sz="2800" b="1" dirty="0">
                <a:solidFill>
                  <a:srgbClr val="9AAD5A"/>
                </a:solidFill>
              </a:rPr>
              <a:t>pas effectuer de la cogestion </a:t>
            </a:r>
            <a:r>
              <a:rPr lang="fr-FR" sz="2000" dirty="0"/>
              <a:t>sur des projets ou affaires en cours, mais uniquement se concentrer sur des éléments achevés au cours de l’exercice précédent. Le principe de la </a:t>
            </a:r>
            <a:r>
              <a:rPr lang="fr-FR" sz="2800" b="1" dirty="0">
                <a:solidFill>
                  <a:srgbClr val="9AAD5A"/>
                </a:solidFill>
              </a:rPr>
              <a:t>séparation des pouvoirs </a:t>
            </a:r>
            <a:r>
              <a:rPr lang="fr-FR" sz="2000" dirty="0"/>
              <a:t>implique qu’une autorité ne doit pas empiéter sur les domaines de compétence d’une autre autorité.</a:t>
            </a:r>
          </a:p>
          <a:p>
            <a:pPr algn="just"/>
            <a:endParaRPr lang="fr-FR" sz="2000" dirty="0">
              <a:solidFill>
                <a:srgbClr val="9AAD5A"/>
              </a:solidFill>
            </a:endParaRPr>
          </a:p>
          <a:p>
            <a:pPr algn="just"/>
            <a:r>
              <a:rPr lang="fr-FR" sz="2000" dirty="0"/>
              <a:t>En cas de désaccord </a:t>
            </a:r>
            <a:r>
              <a:rPr lang="fr-FR" sz="2000" dirty="0">
                <a:sym typeface="Wingdings" panose="05000000000000000000" pitchFamily="2" charset="2"/>
              </a:rPr>
              <a:t> préfet !</a:t>
            </a:r>
            <a:endParaRPr lang="fr-CH" sz="2000" dirty="0"/>
          </a:p>
        </p:txBody>
      </p:sp>
      <p:pic>
        <p:nvPicPr>
          <p:cNvPr id="12" name="Picture 2" descr="Panneau De Signalisation Attention - Images vectorielles gratuites sur  Pixabay">
            <a:extLst>
              <a:ext uri="{FF2B5EF4-FFF2-40B4-BE49-F238E27FC236}">
                <a16:creationId xmlns="" xmlns:a16="http://schemas.microsoft.com/office/drawing/2014/main" id="{83BC9125-9935-4C77-B461-07993027468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6356" y="2116127"/>
            <a:ext cx="1524000" cy="1340826"/>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 5">
            <a:extLst>
              <a:ext uri="{FF2B5EF4-FFF2-40B4-BE49-F238E27FC236}">
                <a16:creationId xmlns="" xmlns:a16="http://schemas.microsoft.com/office/drawing/2014/main" id="{1DC4E8CF-AE70-4E2D-9F78-1A2C3479604C}"/>
              </a:ext>
            </a:extLst>
          </p:cNvPr>
          <p:cNvPicPr>
            <a:picLocks noChangeAspect="1"/>
          </p:cNvPicPr>
          <p:nvPr/>
        </p:nvPicPr>
        <p:blipFill>
          <a:blip r:embed="rId4"/>
          <a:stretch>
            <a:fillRect/>
          </a:stretch>
        </p:blipFill>
        <p:spPr>
          <a:xfrm>
            <a:off x="0" y="0"/>
            <a:ext cx="1054100" cy="1079500"/>
          </a:xfrm>
          <a:prstGeom prst="rect">
            <a:avLst/>
          </a:prstGeom>
        </p:spPr>
      </p:pic>
    </p:spTree>
    <p:extLst>
      <p:ext uri="{BB962C8B-B14F-4D97-AF65-F5344CB8AC3E}">
        <p14:creationId xmlns:p14="http://schemas.microsoft.com/office/powerpoint/2010/main" val="2347621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5">
            <a:extLst>
              <a:ext uri="{FF2B5EF4-FFF2-40B4-BE49-F238E27FC236}">
                <a16:creationId xmlns="" xmlns:a16="http://schemas.microsoft.com/office/drawing/2014/main" id="{FA709A92-96B4-DB4B-97C9-A90D0E8F3C57}"/>
              </a:ext>
            </a:extLst>
          </p:cNvPr>
          <p:cNvSpPr txBox="1">
            <a:spLocks/>
          </p:cNvSpPr>
          <p:nvPr/>
        </p:nvSpPr>
        <p:spPr>
          <a:xfrm>
            <a:off x="918669" y="730250"/>
            <a:ext cx="9223375" cy="1207382"/>
          </a:xfrm>
          <a:prstGeom prst="rect">
            <a:avLst/>
          </a:prstGeom>
        </p:spPr>
        <p:txBody>
          <a:bodyPr vert="horz" wrap="square" lIns="0" tIns="13970" rIns="0" bIns="0" rtlCol="0">
            <a:spAutoFit/>
          </a:bodyPr>
          <a:lstStyle>
            <a:lvl1pPr>
              <a:defRPr b="1">
                <a:solidFill>
                  <a:srgbClr val="9AAD5A"/>
                </a:solidFill>
                <a:latin typeface="Arial" panose="020B0604020202020204" pitchFamily="34" charset="0"/>
                <a:ea typeface="+mj-ea"/>
                <a:cs typeface="Arial" panose="020B0604020202020204" pitchFamily="34" charset="0"/>
              </a:defRPr>
            </a:lvl1pPr>
          </a:lstStyle>
          <a:p>
            <a:pPr marL="12700">
              <a:lnSpc>
                <a:spcPct val="200000"/>
              </a:lnSpc>
              <a:buSzPct val="95238"/>
              <a:tabLst>
                <a:tab pos="241300" algn="l"/>
              </a:tabLst>
            </a:pPr>
            <a:r>
              <a:rPr lang="fr-CH" cap="all" spc="-5" dirty="0">
                <a:latin typeface="Arial"/>
                <a:cs typeface="Arial"/>
              </a:rPr>
              <a:t>LA SURVEILLANCE</a:t>
            </a:r>
          </a:p>
          <a:p>
            <a:pPr marL="12700">
              <a:lnSpc>
                <a:spcPts val="2480"/>
              </a:lnSpc>
              <a:spcBef>
                <a:spcPts val="110"/>
              </a:spcBef>
            </a:pPr>
            <a:endParaRPr lang="fr-CH" cap="all" spc="-5" dirty="0">
              <a:latin typeface="Arial"/>
              <a:cs typeface="Arial"/>
            </a:endParaRPr>
          </a:p>
          <a:p>
            <a:pPr marL="12700">
              <a:lnSpc>
                <a:spcPts val="2480"/>
              </a:lnSpc>
              <a:spcBef>
                <a:spcPts val="110"/>
              </a:spcBef>
            </a:pPr>
            <a:endParaRPr lang="fr-CH" kern="0" cap="all" spc="-5" dirty="0"/>
          </a:p>
        </p:txBody>
      </p:sp>
      <p:sp>
        <p:nvSpPr>
          <p:cNvPr id="2" name="ZoneTexte 1">
            <a:extLst>
              <a:ext uri="{FF2B5EF4-FFF2-40B4-BE49-F238E27FC236}">
                <a16:creationId xmlns="" xmlns:a16="http://schemas.microsoft.com/office/drawing/2014/main" id="{634388BA-2DA8-4662-9130-343434D1DC1D}"/>
              </a:ext>
            </a:extLst>
          </p:cNvPr>
          <p:cNvSpPr txBox="1"/>
          <p:nvPr/>
        </p:nvSpPr>
        <p:spPr>
          <a:xfrm>
            <a:off x="916778" y="1492250"/>
            <a:ext cx="9017000" cy="646331"/>
          </a:xfrm>
          <a:prstGeom prst="rect">
            <a:avLst/>
          </a:prstGeom>
          <a:noFill/>
        </p:spPr>
        <p:txBody>
          <a:bodyPr wrap="square" rtlCol="0">
            <a:spAutoFit/>
          </a:bodyPr>
          <a:lstStyle/>
          <a:p>
            <a:r>
              <a:rPr lang="fr-CH" sz="2000" b="1" dirty="0">
                <a:solidFill>
                  <a:srgbClr val="9AAD5A"/>
                </a:solidFill>
              </a:rPr>
              <a:t>Commissions de gestion et des finances</a:t>
            </a:r>
            <a:endParaRPr lang="fr-FR" sz="1600" dirty="0">
              <a:solidFill>
                <a:srgbClr val="9AAD5A"/>
              </a:solidFill>
            </a:endParaRPr>
          </a:p>
          <a:p>
            <a:pPr algn="just"/>
            <a:endParaRPr lang="fr-FR" sz="1600" dirty="0">
              <a:solidFill>
                <a:srgbClr val="9AAD5A"/>
              </a:solidFill>
            </a:endParaRPr>
          </a:p>
        </p:txBody>
      </p:sp>
      <p:sp>
        <p:nvSpPr>
          <p:cNvPr id="5" name="Ellipse 4">
            <a:extLst>
              <a:ext uri="{FF2B5EF4-FFF2-40B4-BE49-F238E27FC236}">
                <a16:creationId xmlns="" xmlns:a16="http://schemas.microsoft.com/office/drawing/2014/main" id="{A07B01DE-7DB0-499F-8CB3-C50FAE868D50}"/>
              </a:ext>
            </a:extLst>
          </p:cNvPr>
          <p:cNvSpPr>
            <a:spLocks noChangeAspect="1"/>
          </p:cNvSpPr>
          <p:nvPr/>
        </p:nvSpPr>
        <p:spPr>
          <a:xfrm>
            <a:off x="736452" y="1933347"/>
            <a:ext cx="4002001" cy="1659939"/>
          </a:xfrm>
          <a:prstGeom prst="ellipse">
            <a:avLst/>
          </a:prstGeom>
          <a:solidFill>
            <a:srgbClr val="9AAD5A"/>
          </a:solidFill>
          <a:ln>
            <a:solidFill>
              <a:srgbClr val="9AAD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000" dirty="0">
                <a:latin typeface="Arial" panose="020B0604020202020204" pitchFamily="34" charset="0"/>
                <a:cs typeface="Arial" panose="020B0604020202020204" pitchFamily="34" charset="0"/>
              </a:rPr>
              <a:t>Grand Conseil</a:t>
            </a:r>
          </a:p>
          <a:p>
            <a:pPr algn="ctr"/>
            <a:r>
              <a:rPr lang="fr-CH" sz="2000" dirty="0">
                <a:latin typeface="Arial" panose="020B0604020202020204" pitchFamily="34" charset="0"/>
                <a:cs typeface="Arial" panose="020B0604020202020204" pitchFamily="34" charset="0"/>
              </a:rPr>
              <a:t>54 LGC</a:t>
            </a:r>
          </a:p>
        </p:txBody>
      </p:sp>
      <p:sp>
        <p:nvSpPr>
          <p:cNvPr id="6" name="Ellipse 5">
            <a:extLst>
              <a:ext uri="{FF2B5EF4-FFF2-40B4-BE49-F238E27FC236}">
                <a16:creationId xmlns="" xmlns:a16="http://schemas.microsoft.com/office/drawing/2014/main" id="{A424DA32-FF43-48AB-90DC-9ECBCBDF5DB0}"/>
              </a:ext>
            </a:extLst>
          </p:cNvPr>
          <p:cNvSpPr>
            <a:spLocks noChangeAspect="1"/>
          </p:cNvSpPr>
          <p:nvPr/>
        </p:nvSpPr>
        <p:spPr>
          <a:xfrm>
            <a:off x="5927007" y="1967582"/>
            <a:ext cx="4002001" cy="1659939"/>
          </a:xfrm>
          <a:prstGeom prst="ellipse">
            <a:avLst/>
          </a:prstGeom>
          <a:solidFill>
            <a:srgbClr val="9AAD5A"/>
          </a:solidFill>
          <a:ln>
            <a:solidFill>
              <a:srgbClr val="9AAD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000" dirty="0">
                <a:latin typeface="Arial" panose="020B0604020202020204" pitchFamily="34" charset="0"/>
                <a:cs typeface="Arial" panose="020B0604020202020204" pitchFamily="34" charset="0"/>
              </a:rPr>
              <a:t>Conseil communal</a:t>
            </a:r>
          </a:p>
          <a:p>
            <a:pPr algn="ctr"/>
            <a:r>
              <a:rPr lang="fr-CH" sz="2000" dirty="0">
                <a:latin typeface="Arial" panose="020B0604020202020204" pitchFamily="34" charset="0"/>
                <a:cs typeface="Arial" panose="020B0604020202020204" pitchFamily="34" charset="0"/>
              </a:rPr>
              <a:t>93c LC</a:t>
            </a:r>
          </a:p>
        </p:txBody>
      </p:sp>
      <p:sp>
        <p:nvSpPr>
          <p:cNvPr id="7" name="ZoneTexte 6">
            <a:extLst>
              <a:ext uri="{FF2B5EF4-FFF2-40B4-BE49-F238E27FC236}">
                <a16:creationId xmlns="" xmlns:a16="http://schemas.microsoft.com/office/drawing/2014/main" id="{6B150D39-7A54-4AC9-BA20-F1844F63EC07}"/>
              </a:ext>
            </a:extLst>
          </p:cNvPr>
          <p:cNvSpPr txBox="1"/>
          <p:nvPr/>
        </p:nvSpPr>
        <p:spPr>
          <a:xfrm>
            <a:off x="850900" y="3679136"/>
            <a:ext cx="4419600" cy="3093154"/>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fr-FR" dirty="0">
                <a:latin typeface="Arial" panose="020B0604020202020204" pitchFamily="34" charset="0"/>
                <a:cs typeface="Arial" panose="020B0604020202020204" pitchFamily="34" charset="0"/>
              </a:rPr>
              <a:t>Examine la gestion actuelle et passée du Conseil d'Etat</a:t>
            </a:r>
          </a:p>
          <a:p>
            <a:pPr marL="285750" indent="-285750">
              <a:spcAft>
                <a:spcPts val="600"/>
              </a:spcAft>
              <a:buFont typeface="Arial" panose="020B0604020202020204" pitchFamily="34" charset="0"/>
              <a:buChar char="•"/>
            </a:pPr>
            <a:r>
              <a:rPr lang="fr-FR" dirty="0">
                <a:latin typeface="Arial" panose="020B0604020202020204" pitchFamily="34" charset="0"/>
                <a:cs typeface="Arial" panose="020B0604020202020204" pitchFamily="34" charset="0"/>
              </a:rPr>
              <a:t>Présente au Grand Conseil un rapport sur la gestion de l'année précédente et, cas échéant, sur des faits de l'année en cours</a:t>
            </a:r>
          </a:p>
          <a:p>
            <a:pPr marL="285750" indent="-285750">
              <a:spcAft>
                <a:spcPts val="600"/>
              </a:spcAft>
              <a:buFont typeface="Arial" panose="020B0604020202020204" pitchFamily="34" charset="0"/>
              <a:buChar char="•"/>
            </a:pPr>
            <a:r>
              <a:rPr lang="fr-FR" dirty="0">
                <a:latin typeface="Arial" panose="020B0604020202020204" pitchFamily="34" charset="0"/>
                <a:cs typeface="Arial" panose="020B0604020202020204" pitchFamily="34" charset="0"/>
              </a:rPr>
              <a:t>Contrôle l'efficacité et l'efficience de l'administration cantonale</a:t>
            </a:r>
          </a:p>
          <a:p>
            <a:pPr marL="285750" indent="-285750">
              <a:spcAft>
                <a:spcPts val="600"/>
              </a:spcAft>
              <a:buFont typeface="Arial" panose="020B0604020202020204" pitchFamily="34" charset="0"/>
              <a:buChar char="•"/>
            </a:pPr>
            <a:r>
              <a:rPr lang="fr-FR" dirty="0">
                <a:latin typeface="Arial" panose="020B0604020202020204" pitchFamily="34" charset="0"/>
                <a:cs typeface="Arial" panose="020B0604020202020204" pitchFamily="34" charset="0"/>
              </a:rPr>
              <a:t>Exécute les mandats spécifiques que le Grand Conseil lui confie</a:t>
            </a:r>
            <a:endParaRPr lang="fr-CH" sz="2000" dirty="0">
              <a:latin typeface="Arial" panose="020B0604020202020204" pitchFamily="34" charset="0"/>
              <a:cs typeface="Arial" panose="020B0604020202020204" pitchFamily="34" charset="0"/>
            </a:endParaRPr>
          </a:p>
        </p:txBody>
      </p:sp>
      <p:sp>
        <p:nvSpPr>
          <p:cNvPr id="8" name="ZoneTexte 7">
            <a:extLst>
              <a:ext uri="{FF2B5EF4-FFF2-40B4-BE49-F238E27FC236}">
                <a16:creationId xmlns="" xmlns:a16="http://schemas.microsoft.com/office/drawing/2014/main" id="{E2668600-24E4-4041-AEBA-5608A01C0AD5}"/>
              </a:ext>
            </a:extLst>
          </p:cNvPr>
          <p:cNvSpPr txBox="1"/>
          <p:nvPr/>
        </p:nvSpPr>
        <p:spPr>
          <a:xfrm>
            <a:off x="5866826" y="4002147"/>
            <a:ext cx="4122361" cy="2585323"/>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fr-FR" dirty="0">
                <a:latin typeface="Arial" panose="020B0604020202020204" pitchFamily="34" charset="0"/>
                <a:cs typeface="Arial" panose="020B0604020202020204" pitchFamily="34" charset="0"/>
              </a:rPr>
              <a:t>La commission de gestion est compétente pour procéder à l'examen de la gestion et des comptes de la commune. Le règlement d'organisation du conseil peut confier l'examen des comptes et, cas échéant, du rapport et du rapport-attestation du réviseur à une commission des finances</a:t>
            </a:r>
          </a:p>
        </p:txBody>
      </p:sp>
      <p:pic>
        <p:nvPicPr>
          <p:cNvPr id="10" name="Image 9">
            <a:extLst>
              <a:ext uri="{FF2B5EF4-FFF2-40B4-BE49-F238E27FC236}">
                <a16:creationId xmlns="" xmlns:a16="http://schemas.microsoft.com/office/drawing/2014/main" id="{8C2CEB8E-97A7-4AC9-80D7-6266D9639D9E}"/>
              </a:ext>
            </a:extLst>
          </p:cNvPr>
          <p:cNvPicPr>
            <a:picLocks noChangeAspect="1"/>
          </p:cNvPicPr>
          <p:nvPr/>
        </p:nvPicPr>
        <p:blipFill>
          <a:blip r:embed="rId3"/>
          <a:stretch>
            <a:fillRect/>
          </a:stretch>
        </p:blipFill>
        <p:spPr>
          <a:xfrm>
            <a:off x="0" y="0"/>
            <a:ext cx="1054100" cy="1079500"/>
          </a:xfrm>
          <a:prstGeom prst="rect">
            <a:avLst/>
          </a:prstGeom>
        </p:spPr>
      </p:pic>
    </p:spTree>
    <p:extLst>
      <p:ext uri="{BB962C8B-B14F-4D97-AF65-F5344CB8AC3E}">
        <p14:creationId xmlns:p14="http://schemas.microsoft.com/office/powerpoint/2010/main" val="26223633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563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3930</TotalTime>
  <Words>1240</Words>
  <Application>Microsoft Office PowerPoint</Application>
  <PresentationFormat>Personnalisé</PresentationFormat>
  <Paragraphs>180</Paragraphs>
  <Slides>19</Slides>
  <Notes>7</Notes>
  <HiddenSlides>0</HiddenSlides>
  <MMClips>0</MMClips>
  <ScaleCrop>false</ScaleCrop>
  <HeadingPairs>
    <vt:vector size="6" baseType="variant">
      <vt:variant>
        <vt:lpstr>Polices utilisées</vt:lpstr>
      </vt:variant>
      <vt:variant>
        <vt:i4>3</vt:i4>
      </vt:variant>
      <vt:variant>
        <vt:lpstr>Thème</vt:lpstr>
      </vt:variant>
      <vt:variant>
        <vt:i4>2</vt:i4>
      </vt:variant>
      <vt:variant>
        <vt:lpstr>Titres des diapositives</vt:lpstr>
      </vt:variant>
      <vt:variant>
        <vt:i4>19</vt:i4>
      </vt:variant>
    </vt:vector>
  </HeadingPairs>
  <TitlesOfParts>
    <vt:vector size="24" baseType="lpstr">
      <vt:lpstr>Arial</vt:lpstr>
      <vt:lpstr>Calibri</vt:lpstr>
      <vt:lpstr>Wingdings</vt:lpstr>
      <vt:lpstr>Office Theme</vt:lpstr>
      <vt:lpstr>Conception personnalisée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Word - 201109-presentation-type.docx</dc:title>
  <dc:creator>Gaillard Joëlle</dc:creator>
  <cp:lastModifiedBy>Greffe</cp:lastModifiedBy>
  <cp:revision>210</cp:revision>
  <cp:lastPrinted>2021-08-25T12:08:15Z</cp:lastPrinted>
  <dcterms:created xsi:type="dcterms:W3CDTF">2020-11-12T15:14:23Z</dcterms:created>
  <dcterms:modified xsi:type="dcterms:W3CDTF">2022-10-27T09:51:16Z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2020-11-12T00:00:00Z</vt:filetime>
  </property>
  <property fmtid="{D5CDD505-2E9C-101B-9397-08002B2CF9AE}" pid="3" name="Creator">
    <vt:lpwstr>Word</vt:lpwstr>
  </property>
  <property fmtid="{D5CDD505-2E9C-101B-9397-08002B2CF9AE}" pid="4" name="LastSaved">
    <vt:filetime>2020-11-12T00:00:00Z</vt:filetime>
  </property>
</Properties>
</file>